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0" r:id="rId1"/>
  </p:sldMasterIdLst>
  <p:notesMasterIdLst>
    <p:notesMasterId r:id="rId14"/>
  </p:notesMasterIdLst>
  <p:handoutMasterIdLst>
    <p:handoutMasterId r:id="rId15"/>
  </p:handoutMasterIdLst>
  <p:sldIdLst>
    <p:sldId id="281" r:id="rId2"/>
    <p:sldId id="278" r:id="rId3"/>
    <p:sldId id="272" r:id="rId4"/>
    <p:sldId id="273" r:id="rId5"/>
    <p:sldId id="263" r:id="rId6"/>
    <p:sldId id="270" r:id="rId7"/>
    <p:sldId id="277" r:id="rId8"/>
    <p:sldId id="275" r:id="rId9"/>
    <p:sldId id="276" r:id="rId10"/>
    <p:sldId id="268" r:id="rId11"/>
    <p:sldId id="282" r:id="rId12"/>
    <p:sldId id="274" r:id="rId1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47" autoAdjust="0"/>
  </p:normalViewPr>
  <p:slideViewPr>
    <p:cSldViewPr snapToGrid="0" snapToObjects="1">
      <p:cViewPr varScale="1">
        <p:scale>
          <a:sx n="103" d="100"/>
          <a:sy n="103" d="100"/>
        </p:scale>
        <p:origin x="234" y="102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7" d="100"/>
          <a:sy n="87" d="100"/>
        </p:scale>
        <p:origin x="29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8BFD6-DB9B-5743-9274-DBFBDD1923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0090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F8B49-5C7F-A341-90F6-F8CCE71A62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239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DF8B49-5C7F-A341-90F6-F8CCE71A62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58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DF8B49-5C7F-A341-90F6-F8CCE71A62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319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5,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DF8B49-5C7F-A341-90F6-F8CCE71A62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8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5,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DF8B49-5C7F-A341-90F6-F8CCE71A622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540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5,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DF8B49-5C7F-A341-90F6-F8CCE71A622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44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629010" cy="713232"/>
          </a:xfrm>
          <a:prstGeom prst="rect">
            <a:avLst/>
          </a:prstGeom>
          <a:solidFill>
            <a:srgbClr val="456867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717556" y="6044184"/>
            <a:ext cx="642644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717555" y="4484675"/>
            <a:ext cx="6278799" cy="1382724"/>
          </a:xfrm>
        </p:spPr>
        <p:txBody>
          <a:bodyPr anchor="b"/>
          <a:lstStyle>
            <a:lvl1pPr>
              <a:defRPr cap="none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912936" y="6050037"/>
            <a:ext cx="6154863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July 5, 2013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56867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634" y="1600200"/>
            <a:ext cx="7472966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992414" y="3503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599" y="1752600"/>
            <a:ext cx="2205647" cy="4419600"/>
          </a:xfrm>
          <a:solidFill>
            <a:srgbClr val="456867"/>
          </a:soli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solidFill>
                  <a:schemeClr val="bg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930698" y="1752600"/>
            <a:ext cx="5832302" cy="44196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rgbClr val="456867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43686" y="5079671"/>
            <a:ext cx="604114" cy="251156"/>
          </a:xfrm>
        </p:spPr>
        <p:txBody>
          <a:bodyPr rtlCol="0"/>
          <a:lstStyle>
            <a:lvl1pPr>
              <a:defRPr sz="1200"/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081710"/>
            <a:ext cx="3886200" cy="1648118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081710"/>
            <a:ext cx="3886200" cy="1648118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601623"/>
            <a:ext cx="3886200" cy="378731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601623"/>
            <a:ext cx="3886200" cy="378731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7"/>
          </p:nvPr>
        </p:nvSpPr>
        <p:spPr>
          <a:xfrm>
            <a:off x="609600" y="4289468"/>
            <a:ext cx="3886200" cy="190564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20" name="Content Placeholder 12"/>
          <p:cNvSpPr>
            <a:spLocks noGrp="1"/>
          </p:cNvSpPr>
          <p:nvPr>
            <p:ph sz="quarter" idx="18"/>
          </p:nvPr>
        </p:nvSpPr>
        <p:spPr>
          <a:xfrm>
            <a:off x="4800600" y="4289468"/>
            <a:ext cx="3886200" cy="1905646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609600" y="3809381"/>
            <a:ext cx="3886200" cy="378731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20"/>
          </p:nvPr>
        </p:nvSpPr>
        <p:spPr>
          <a:xfrm>
            <a:off x="4800600" y="3809381"/>
            <a:ext cx="3886200" cy="378731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13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July 5, 2013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1" r:id="rId1"/>
    <p:sldLayoutId id="2147484343" r:id="rId2"/>
    <p:sldLayoutId id="2147484342" r:id="rId3"/>
    <p:sldLayoutId id="2147484344" r:id="rId4"/>
    <p:sldLayoutId id="2147484345" r:id="rId5"/>
    <p:sldLayoutId id="2147484348" r:id="rId6"/>
    <p:sldLayoutId id="2147484349" r:id="rId7"/>
    <p:sldLayoutId id="2147484350" r:id="rId8"/>
    <p:sldLayoutId id="2147484347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>
              <a:lumMod val="50000"/>
            </a:schemeClr>
          </a:solidFill>
          <a:latin typeface="Helvetica Neue Ligh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Ruffs@si.edu" TargetMode="External"/><Relationship Id="rId2" Type="http://schemas.openxmlformats.org/officeDocument/2006/relationships/hyperlink" Target="mailto:mnelson@aoc.gov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taylorma@si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951" y="4504848"/>
            <a:ext cx="6653204" cy="138272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Embracing and Harnessing the Power  of Older Adult and Retiree Volunteers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Maura Nelson, Steve Ruff, Mike Taylor,      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Marjorie Abbot, Mark Jones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40" y="2177649"/>
            <a:ext cx="3539845" cy="265488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253" y="192087"/>
            <a:ext cx="3380419" cy="253531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735" y="2702859"/>
            <a:ext cx="2936656" cy="220249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2" name="Picture 10" descr="G:\Education\Public Programming\Calendar of Events\Summer\Summer 2014\Photos for Brochure\Susan Klusman Tour 062712 014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5" y="98457"/>
            <a:ext cx="2694064" cy="202054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G:\Maura Nelson\Volunteer_Maura\Newsletter\Spring_Summer 2013\Photos\Volunteers in Action\PL Festival 2012 017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246" y="145737"/>
            <a:ext cx="2335641" cy="175173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06603" y="2037411"/>
            <a:ext cx="2228850" cy="281940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41119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Volunteer-Centered Museum Experience: </a:t>
            </a:r>
            <a:br>
              <a:rPr lang="en-US" sz="2800" dirty="0" smtClean="0"/>
            </a:br>
            <a:r>
              <a:rPr lang="en-US" sz="2800" dirty="0" smtClean="0"/>
              <a:t>Accessibility, Advocacy and Accountability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3200" dirty="0" smtClean="0"/>
              <a:t>Accessibility: Develop </a:t>
            </a:r>
            <a:r>
              <a:rPr lang="en-US" sz="3200" dirty="0"/>
              <a:t>and implement effective strategies that </a:t>
            </a:r>
            <a:r>
              <a:rPr lang="en-US" sz="3200" i="1" dirty="0"/>
              <a:t>empower</a:t>
            </a:r>
            <a:r>
              <a:rPr lang="en-US" sz="3200" dirty="0"/>
              <a:t> </a:t>
            </a:r>
            <a:r>
              <a:rPr lang="en-US" sz="3200" dirty="0" smtClean="0"/>
              <a:t>volunteers </a:t>
            </a:r>
            <a:r>
              <a:rPr lang="en-US" sz="3200" dirty="0"/>
              <a:t>to experience </a:t>
            </a:r>
            <a:r>
              <a:rPr lang="en-US" sz="3200" dirty="0" smtClean="0"/>
              <a:t>museums </a:t>
            </a:r>
            <a:r>
              <a:rPr lang="en-US" sz="3200" dirty="0"/>
              <a:t>more fully</a:t>
            </a:r>
            <a:r>
              <a:rPr lang="en-US" sz="3200" dirty="0" smtClean="0"/>
              <a:t>.</a:t>
            </a:r>
            <a:endParaRPr lang="en-US" sz="3200" dirty="0"/>
          </a:p>
          <a:p>
            <a:pPr>
              <a:defRPr/>
            </a:pPr>
            <a:r>
              <a:rPr lang="en-US" sz="3200" dirty="0" smtClean="0"/>
              <a:t>Advocacy: Excel </a:t>
            </a:r>
            <a:r>
              <a:rPr lang="en-US" sz="3200" dirty="0"/>
              <a:t>as </a:t>
            </a:r>
            <a:r>
              <a:rPr lang="en-US" sz="3200" i="1" dirty="0"/>
              <a:t>advocates</a:t>
            </a:r>
            <a:r>
              <a:rPr lang="en-US" sz="3200" dirty="0"/>
              <a:t> for the </a:t>
            </a:r>
            <a:r>
              <a:rPr lang="en-US" sz="3200" dirty="0" smtClean="0"/>
              <a:t>volunteers </a:t>
            </a:r>
            <a:r>
              <a:rPr lang="en-US" sz="3200" dirty="0"/>
              <a:t>within the </a:t>
            </a:r>
            <a:r>
              <a:rPr lang="en-US" sz="3200" dirty="0" smtClean="0"/>
              <a:t>museum.</a:t>
            </a:r>
            <a:endParaRPr lang="en-US" sz="3200" dirty="0"/>
          </a:p>
          <a:p>
            <a:pPr>
              <a:defRPr/>
            </a:pPr>
            <a:r>
              <a:rPr lang="en-US" sz="3200" dirty="0" smtClean="0"/>
              <a:t>Accountability: Promote </a:t>
            </a:r>
            <a:r>
              <a:rPr lang="en-US" sz="3200" dirty="0"/>
              <a:t>the nurturing of an </a:t>
            </a:r>
            <a:r>
              <a:rPr lang="en-US" sz="3200" i="1" dirty="0"/>
              <a:t>enlightened</a:t>
            </a:r>
            <a:r>
              <a:rPr lang="en-US" sz="3200" dirty="0"/>
              <a:t> citizenry</a:t>
            </a:r>
            <a:r>
              <a:rPr lang="en-US" sz="3200" dirty="0" smtClean="0"/>
              <a:t>.</a:t>
            </a:r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r>
              <a:rPr lang="en-US" sz="3200" dirty="0" smtClean="0"/>
              <a:t>Translation: </a:t>
            </a:r>
            <a:r>
              <a:rPr lang="en-US" sz="3200" i="1" dirty="0" smtClean="0"/>
              <a:t>The three C’s</a:t>
            </a:r>
          </a:p>
          <a:p>
            <a:pPr lvl="1">
              <a:defRPr/>
            </a:pPr>
            <a:r>
              <a:rPr lang="en-US" dirty="0" smtClean="0"/>
              <a:t>Comfort</a:t>
            </a:r>
          </a:p>
          <a:p>
            <a:pPr lvl="1">
              <a:defRPr/>
            </a:pPr>
            <a:r>
              <a:rPr lang="en-US" dirty="0" smtClean="0"/>
              <a:t>Confidence</a:t>
            </a:r>
          </a:p>
          <a:p>
            <a:pPr lvl="1">
              <a:defRPr/>
            </a:pPr>
            <a:r>
              <a:rPr lang="en-US" dirty="0" smtClean="0"/>
              <a:t>Choice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040" y="3834996"/>
            <a:ext cx="3789634" cy="2526997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0287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Gentle Reminders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sz="2700" dirty="0" smtClean="0"/>
              <a:t>Valued/Respected</a:t>
            </a:r>
          </a:p>
          <a:p>
            <a:r>
              <a:rPr lang="en-US" sz="2700" dirty="0" smtClean="0"/>
              <a:t>Continuing Education</a:t>
            </a:r>
          </a:p>
          <a:p>
            <a:pPr lvl="1"/>
            <a:r>
              <a:rPr lang="en-US" sz="2400" dirty="0" smtClean="0"/>
              <a:t>Access to staff expertise</a:t>
            </a:r>
          </a:p>
          <a:p>
            <a:r>
              <a:rPr lang="en-US" sz="2700" dirty="0" smtClean="0"/>
              <a:t>Community/Social Engagement</a:t>
            </a:r>
          </a:p>
          <a:p>
            <a:r>
              <a:rPr lang="en-US" sz="2700" dirty="0" smtClean="0"/>
              <a:t>Alternative Positions and/or “Emeritus” </a:t>
            </a:r>
            <a:r>
              <a:rPr lang="en-US" sz="2700" dirty="0"/>
              <a:t>s</a:t>
            </a:r>
            <a:r>
              <a:rPr lang="en-US" sz="2700" dirty="0" smtClean="0"/>
              <a:t>tatus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Technology training</a:t>
            </a:r>
          </a:p>
          <a:p>
            <a:pPr lvl="1"/>
            <a:r>
              <a:rPr lang="en-US" dirty="0" smtClean="0"/>
              <a:t>Computers, Audio-visual equipment, Multi-media applications, etc. </a:t>
            </a:r>
          </a:p>
          <a:p>
            <a:r>
              <a:rPr lang="en-US" dirty="0" smtClean="0"/>
              <a:t>Prioritize Safety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Mobility</a:t>
            </a:r>
          </a:p>
          <a:p>
            <a:pPr lvl="2"/>
            <a:r>
              <a:rPr lang="en-US" dirty="0" smtClean="0"/>
              <a:t>Walking/Trips/Falls</a:t>
            </a:r>
          </a:p>
          <a:p>
            <a:pPr lvl="1"/>
            <a:r>
              <a:rPr lang="en-US" dirty="0" smtClean="0"/>
              <a:t>Cognitive Ability </a:t>
            </a:r>
            <a:r>
              <a:rPr lang="en-US" sz="1800" dirty="0" smtClean="0"/>
              <a:t>(Dementia/Alzheimer’s Disease) </a:t>
            </a:r>
          </a:p>
          <a:p>
            <a:pPr lvl="1"/>
            <a:r>
              <a:rPr lang="en-US" sz="1800" dirty="0"/>
              <a:t> </a:t>
            </a:r>
            <a:r>
              <a:rPr lang="en-US" dirty="0"/>
              <a:t>Document Emergency Contacts</a:t>
            </a:r>
          </a:p>
          <a:p>
            <a:pPr lvl="1"/>
            <a:endParaRPr lang="en-US" sz="1800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Retention </a:t>
            </a:r>
            <a:endParaRPr lang="en-US" sz="29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Concerns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72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sz="2700" dirty="0" smtClean="0"/>
              <a:t>Maura Nelson </a:t>
            </a:r>
          </a:p>
          <a:p>
            <a:pPr lvl="1"/>
            <a:r>
              <a:rPr lang="en-US" sz="2700" dirty="0" smtClean="0"/>
              <a:t>Program Specialist &amp; Volunteer Coordinator </a:t>
            </a:r>
          </a:p>
          <a:p>
            <a:pPr lvl="1"/>
            <a:r>
              <a:rPr lang="en-US" sz="2700" dirty="0" smtClean="0">
                <a:hlinkClick r:id="rId2"/>
              </a:rPr>
              <a:t>mnelson@aoc.gov</a:t>
            </a:r>
            <a:endParaRPr lang="en-US" sz="2700" dirty="0" smtClean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Steve Ruff</a:t>
            </a:r>
          </a:p>
          <a:p>
            <a:pPr lvl="1"/>
            <a:r>
              <a:rPr lang="en-US" dirty="0" smtClean="0"/>
              <a:t>Docent Program Coordinator, Chantilly, VA</a:t>
            </a:r>
          </a:p>
          <a:p>
            <a:pPr lvl="1"/>
            <a:r>
              <a:rPr lang="en-US" dirty="0" smtClean="0">
                <a:hlinkClick r:id="rId3"/>
              </a:rPr>
              <a:t>ruffs@si.edu</a:t>
            </a:r>
            <a:endParaRPr lang="en-US" dirty="0" smtClean="0"/>
          </a:p>
          <a:p>
            <a:r>
              <a:rPr lang="en-US" dirty="0" smtClean="0"/>
              <a:t>Mike Taylor</a:t>
            </a:r>
            <a:endParaRPr lang="en-US" dirty="0"/>
          </a:p>
          <a:p>
            <a:pPr lvl="1"/>
            <a:r>
              <a:rPr lang="en-US" dirty="0"/>
              <a:t>Docent </a:t>
            </a:r>
            <a:r>
              <a:rPr lang="en-US" dirty="0" smtClean="0"/>
              <a:t>Program Coordinator</a:t>
            </a:r>
            <a:r>
              <a:rPr lang="en-US" dirty="0"/>
              <a:t>, </a:t>
            </a:r>
            <a:r>
              <a:rPr lang="en-US" dirty="0" smtClean="0"/>
              <a:t>Washington, DC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taylorma@si.edu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U.S. Botanic Garden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Smithsonian </a:t>
            </a:r>
          </a:p>
          <a:p>
            <a:r>
              <a:rPr lang="en-US" sz="2900" dirty="0" smtClean="0"/>
              <a:t>Air and Space Museum 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9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Advanced Organizer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National Volunteerism</a:t>
            </a:r>
          </a:p>
          <a:p>
            <a:r>
              <a:rPr lang="en-US" dirty="0" smtClean="0"/>
              <a:t>Trends and Highlights</a:t>
            </a:r>
          </a:p>
          <a:p>
            <a:r>
              <a:rPr lang="en-US" dirty="0" smtClean="0"/>
              <a:t>Museum Profiles</a:t>
            </a:r>
          </a:p>
          <a:p>
            <a:r>
              <a:rPr lang="en-US" dirty="0"/>
              <a:t>Volunteer </a:t>
            </a:r>
            <a:r>
              <a:rPr lang="en-US" dirty="0" smtClean="0"/>
              <a:t>Spotlights</a:t>
            </a:r>
          </a:p>
          <a:p>
            <a:r>
              <a:rPr lang="en-US" dirty="0" smtClean="0"/>
              <a:t>Hands-on </a:t>
            </a:r>
            <a:r>
              <a:rPr lang="en-US" dirty="0"/>
              <a:t>Activity</a:t>
            </a:r>
          </a:p>
          <a:p>
            <a:r>
              <a:rPr lang="en-US" dirty="0" smtClean="0"/>
              <a:t>Gentle Reminders</a:t>
            </a:r>
          </a:p>
          <a:p>
            <a:r>
              <a:rPr lang="en-US" dirty="0" smtClean="0"/>
              <a:t>Questions/Contacts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693" y="3292908"/>
            <a:ext cx="4184072" cy="3138054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628" y="1516698"/>
            <a:ext cx="3311236" cy="2483427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05747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National Volunteerism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62.8 </a:t>
            </a:r>
            <a:r>
              <a:rPr lang="en-US" dirty="0"/>
              <a:t>million Americans, or 25.3 percent of the adult population, gave 7.9 billion hours of volunteer service worth $184 billion in </a:t>
            </a:r>
            <a:r>
              <a:rPr lang="en-US" dirty="0" smtClean="0"/>
              <a:t>2014.</a:t>
            </a:r>
          </a:p>
          <a:p>
            <a:r>
              <a:rPr lang="en-US" dirty="0" smtClean="0"/>
              <a:t>“Silent/Mature” Generation (75 and older) had the highest median hours among volunteers at 100. </a:t>
            </a:r>
          </a:p>
          <a:p>
            <a:pPr lvl="1"/>
            <a:r>
              <a:rPr lang="en-US" dirty="0"/>
              <a:t>Corporation for National and Community Service: National Data Volunteering and Civic Engagement in the United States (2014).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9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and Highlights Overview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27.2% of baby boomers volunteer</a:t>
            </a:r>
          </a:p>
          <a:p>
            <a:r>
              <a:rPr lang="en-US" dirty="0" smtClean="0"/>
              <a:t>19.9 million volunteers</a:t>
            </a:r>
          </a:p>
          <a:p>
            <a:r>
              <a:rPr lang="en-US" dirty="0" smtClean="0"/>
              <a:t>2.8 billion hours of service</a:t>
            </a:r>
          </a:p>
          <a:p>
            <a:r>
              <a:rPr lang="en-US" dirty="0" smtClean="0"/>
              <a:t>$63.9 billion of service contributed</a:t>
            </a:r>
          </a:p>
          <a:p>
            <a:r>
              <a:rPr lang="en-US" dirty="0" smtClean="0"/>
              <a:t>52 median hours</a:t>
            </a: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24.0% of older adults volunteer</a:t>
            </a:r>
          </a:p>
          <a:p>
            <a:r>
              <a:rPr lang="en-US" dirty="0" smtClean="0"/>
              <a:t>10.7 million volunteers</a:t>
            </a:r>
          </a:p>
          <a:p>
            <a:r>
              <a:rPr lang="en-US" dirty="0" smtClean="0"/>
              <a:t>2.0 billion hours of service</a:t>
            </a:r>
          </a:p>
          <a:p>
            <a:r>
              <a:rPr lang="en-US" dirty="0" smtClean="0"/>
              <a:t>$45.7 billion of service contributed</a:t>
            </a:r>
          </a:p>
          <a:p>
            <a:r>
              <a:rPr lang="en-US" dirty="0" smtClean="0"/>
              <a:t>90 median hours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Baby Boomers (45-64 years)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Older Adults (65 and older)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35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States Botanic Garden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599" y="1752600"/>
            <a:ext cx="2876551" cy="4419600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Established by the U.S. Congress in 1820, the U.S. Botanic Garden is one of the oldest botanic gardens in North America.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Located at the base of the Capitol in Washington, D.C.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Welcomes over 1 million visitors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AAM Accreditation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2" descr="C:\Users\mnelson\Downloads\USBG National Garden_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549" y="1752600"/>
            <a:ext cx="5398535" cy="441960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30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dirty="0" smtClean="0"/>
              <a:t>Smithsonian National Air and Space Museum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National Mall Building and Steven F. </a:t>
            </a:r>
            <a:r>
              <a:rPr lang="en-US" sz="2400" dirty="0" err="1" smtClean="0"/>
              <a:t>Udvar</a:t>
            </a:r>
            <a:r>
              <a:rPr lang="en-US" sz="2400" dirty="0" smtClean="0"/>
              <a:t>-Hazy Center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599" y="1752600"/>
            <a:ext cx="2876551" cy="4419600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Smithsonian's aeronautical collection began in 1876 when a group of kites was acquired from the Chinese Imperial Commission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National Air and Space Museum is the largest of 19 museums included in the Smithsonian Institution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than nine </a:t>
            </a:r>
            <a:r>
              <a:rPr lang="en-US" dirty="0"/>
              <a:t>million people </a:t>
            </a:r>
            <a:r>
              <a:rPr lang="en-US" dirty="0" smtClean="0"/>
              <a:t>visit the Museum’s two locations annually</a:t>
            </a:r>
            <a:r>
              <a:rPr lang="en-US" dirty="0"/>
              <a:t>, making it the most visited museum </a:t>
            </a:r>
            <a:r>
              <a:rPr lang="en-US" dirty="0" smtClean="0"/>
              <a:t>in </a:t>
            </a:r>
            <a:r>
              <a:rPr lang="en-US" dirty="0"/>
              <a:t>the country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AAM Accreditation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50" y="1658470"/>
            <a:ext cx="3747247" cy="2810435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306" y="3659839"/>
            <a:ext cx="3684494" cy="276337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1231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 Program Information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~ 160 volunteers</a:t>
            </a:r>
          </a:p>
          <a:p>
            <a:pPr lvl="1"/>
            <a:r>
              <a:rPr lang="en-US" sz="1400" dirty="0"/>
              <a:t>~42% &gt;62 years</a:t>
            </a:r>
          </a:p>
          <a:p>
            <a:pPr lvl="1"/>
            <a:r>
              <a:rPr lang="en-US" sz="1400" dirty="0"/>
              <a:t>~62% &gt;50 years</a:t>
            </a:r>
          </a:p>
          <a:p>
            <a:r>
              <a:rPr lang="en-US" sz="1400" dirty="0" smtClean="0"/>
              <a:t>Volunteer </a:t>
            </a:r>
            <a:r>
              <a:rPr lang="en-US" sz="1400" dirty="0"/>
              <a:t>roles:</a:t>
            </a:r>
          </a:p>
          <a:p>
            <a:pPr lvl="1"/>
            <a:r>
              <a:rPr lang="en-US" sz="1400" dirty="0" smtClean="0"/>
              <a:t>Horticulture (gardening aids, behind-the scenes collection care, plant health scouts)</a:t>
            </a:r>
            <a:endParaRPr lang="en-US" sz="1400" dirty="0"/>
          </a:p>
          <a:p>
            <a:pPr lvl="1"/>
            <a:r>
              <a:rPr lang="en-US" sz="1400" dirty="0"/>
              <a:t>Public Engagement (docents, visitor services, discovery carts, educational programming)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U. S. Botanic Garden		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Smithsonian Institution </a:t>
            </a:r>
          </a:p>
        </p:txBody>
      </p:sp>
      <p:sp>
        <p:nvSpPr>
          <p:cNvPr id="14" name="Content Placeholder 8"/>
          <p:cNvSpPr txBox="1">
            <a:spLocks/>
          </p:cNvSpPr>
          <p:nvPr/>
        </p:nvSpPr>
        <p:spPr>
          <a:xfrm>
            <a:off x="4876800" y="2382323"/>
            <a:ext cx="3886200" cy="3581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~6,300 SI volunteers</a:t>
            </a:r>
          </a:p>
          <a:p>
            <a:r>
              <a:rPr lang="en-US" sz="1400" dirty="0"/>
              <a:t>~ 1,000 volunteers at NASM</a:t>
            </a:r>
          </a:p>
          <a:p>
            <a:pPr lvl="1"/>
            <a:r>
              <a:rPr lang="en-US" sz="1400" dirty="0" smtClean="0"/>
              <a:t>~</a:t>
            </a:r>
            <a:r>
              <a:rPr lang="en-US" sz="1400" dirty="0"/>
              <a:t>93% of the 300+ docents (tour guides) are &gt;55 years</a:t>
            </a:r>
          </a:p>
          <a:p>
            <a:r>
              <a:rPr lang="en-US" sz="1400" dirty="0" smtClean="0"/>
              <a:t>Volunteer roles:</a:t>
            </a:r>
          </a:p>
          <a:p>
            <a:pPr lvl="1"/>
            <a:r>
              <a:rPr lang="en-US" sz="1400" dirty="0"/>
              <a:t>Public engagement (docents, visitor services, discovery stations, educational programming)  </a:t>
            </a:r>
          </a:p>
          <a:p>
            <a:pPr lvl="1"/>
            <a:r>
              <a:rPr lang="en-US" sz="1400" dirty="0"/>
              <a:t>Behind-the-scenes (research, archivists, conservation,  </a:t>
            </a:r>
            <a:r>
              <a:rPr lang="en-US" sz="1400" dirty="0" smtClean="0"/>
              <a:t>      collections </a:t>
            </a:r>
            <a:r>
              <a:rPr lang="en-US" sz="1400" dirty="0"/>
              <a:t>care) </a:t>
            </a:r>
            <a:endParaRPr lang="en-US" sz="1400" dirty="0" smtClean="0"/>
          </a:p>
          <a:p>
            <a:pPr marL="365760" lvl="1" indent="0">
              <a:buNone/>
            </a:pPr>
            <a:endParaRPr lang="en-US" sz="1400" dirty="0" smtClean="0"/>
          </a:p>
          <a:p>
            <a:pPr marL="365760" lvl="1" indent="0">
              <a:buNone/>
            </a:pPr>
            <a:endParaRPr lang="en-US" sz="2400" dirty="0" smtClean="0"/>
          </a:p>
          <a:p>
            <a:pPr marL="365760" lvl="1" indent="0">
              <a:buNone/>
            </a:pPr>
            <a:endParaRPr lang="en-US" sz="1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89" y="5089525"/>
            <a:ext cx="2857500" cy="15240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Content Placeholder 5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906" y="5138831"/>
            <a:ext cx="2173941" cy="1565910"/>
          </a:xfr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9500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Marjorie Abbot, USBG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volunteer?</a:t>
            </a:r>
          </a:p>
          <a:p>
            <a:r>
              <a:rPr lang="en-US" i="1" dirty="0"/>
              <a:t>Looking for a new avocation which combined interest in plants, love of travel, and </a:t>
            </a:r>
            <a:r>
              <a:rPr lang="en-US" i="1" dirty="0" smtClean="0"/>
              <a:t>photography.</a:t>
            </a:r>
          </a:p>
          <a:p>
            <a:r>
              <a:rPr lang="en-US" dirty="0" smtClean="0"/>
              <a:t>Why the Garden?</a:t>
            </a:r>
          </a:p>
          <a:p>
            <a:r>
              <a:rPr lang="en-US" i="1" dirty="0" smtClean="0"/>
              <a:t>Volunteering </a:t>
            </a:r>
            <a:r>
              <a:rPr lang="en-US" i="1" dirty="0"/>
              <a:t>at the USBG has and continues to be very satisfying because of my contact with people of all ages and my on-going botanical learning. 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525" y="1775222"/>
            <a:ext cx="5832475" cy="4374356"/>
          </a:xfr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0410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Jones, NASM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B37D5FE-740C-46F5-801A-FA5477D9711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volunteer?</a:t>
            </a:r>
          </a:p>
          <a:p>
            <a:r>
              <a:rPr lang="en-US" i="1" dirty="0"/>
              <a:t>I thoroughly enjoy giving tours. Working together with other Docents and the Staff is equally rewarding. </a:t>
            </a:r>
          </a:p>
          <a:p>
            <a:r>
              <a:rPr lang="en-US" dirty="0" smtClean="0"/>
              <a:t>Why NASM?</a:t>
            </a:r>
          </a:p>
          <a:p>
            <a:r>
              <a:rPr lang="en-US" i="1" dirty="0"/>
              <a:t>The common thread, for all of us is our love of aviation and space. </a:t>
            </a:r>
          </a:p>
          <a:p>
            <a:endParaRPr lang="en-US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525" y="1775222"/>
            <a:ext cx="5832475" cy="4374356"/>
          </a:xfr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05935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1576</TotalTime>
  <Words>694</Words>
  <Application>Microsoft Office PowerPoint</Application>
  <PresentationFormat>Letter Paper (8.5x11 in)</PresentationFormat>
  <Paragraphs>135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Helvetica Neue Light</vt:lpstr>
      <vt:lpstr>Palatino Linotype</vt:lpstr>
      <vt:lpstr>Wingdings</vt:lpstr>
      <vt:lpstr>Wingdings 2</vt:lpstr>
      <vt:lpstr>Median</vt:lpstr>
      <vt:lpstr>Embracing and Harnessing the Power  of Older Adult and Retiree Volunteers</vt:lpstr>
      <vt:lpstr>Advanced Organizer</vt:lpstr>
      <vt:lpstr>National Volunteerism</vt:lpstr>
      <vt:lpstr>Trends and Highlights Overview</vt:lpstr>
      <vt:lpstr>United States Botanic Garden</vt:lpstr>
      <vt:lpstr>Smithsonian National Air and Space Museum  National Mall Building and Steven F. Udvar-Hazy Center</vt:lpstr>
      <vt:lpstr>Volunteer Program Information</vt:lpstr>
      <vt:lpstr>Marjorie Abbot, USBG</vt:lpstr>
      <vt:lpstr>Mark Jones, NASM</vt:lpstr>
      <vt:lpstr>Volunteer-Centered Museum Experience:  Accessibility, Advocacy and Accountability</vt:lpstr>
      <vt:lpstr>Gentle Reminders</vt:lpstr>
      <vt:lpstr>Contacts</vt:lpstr>
    </vt:vector>
  </TitlesOfParts>
  <Company>AOC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Meyers, Victoria</dc:creator>
  <cp:lastModifiedBy>Richard John William Harker</cp:lastModifiedBy>
  <cp:revision>83</cp:revision>
  <cp:lastPrinted>2013-06-27T17:42:04Z</cp:lastPrinted>
  <dcterms:created xsi:type="dcterms:W3CDTF">2013-06-17T19:17:58Z</dcterms:created>
  <dcterms:modified xsi:type="dcterms:W3CDTF">2016-07-21T12:27:57Z</dcterms:modified>
</cp:coreProperties>
</file>