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3"/>
  </p:notesMasterIdLst>
  <p:sldIdLst>
    <p:sldId id="256" r:id="rId3"/>
    <p:sldId id="259" r:id="rId4"/>
    <p:sldId id="258" r:id="rId5"/>
    <p:sldId id="257" r:id="rId6"/>
    <p:sldId id="260" r:id="rId7"/>
    <p:sldId id="278" r:id="rId8"/>
    <p:sldId id="261" r:id="rId9"/>
    <p:sldId id="262" r:id="rId10"/>
    <p:sldId id="274" r:id="rId11"/>
    <p:sldId id="263" r:id="rId12"/>
    <p:sldId id="275" r:id="rId13"/>
    <p:sldId id="264" r:id="rId14"/>
    <p:sldId id="276" r:id="rId15"/>
    <p:sldId id="265" r:id="rId16"/>
    <p:sldId id="277" r:id="rId17"/>
    <p:sldId id="273" r:id="rId18"/>
    <p:sldId id="266" r:id="rId19"/>
    <p:sldId id="272" r:id="rId20"/>
    <p:sldId id="269" r:id="rId21"/>
    <p:sldId id="270" r:id="rId22"/>
  </p:sldIdLst>
  <p:sldSz cx="18288000" cy="10287000"/>
  <p:notesSz cx="6858000" cy="9144000"/>
  <p:embeddedFontLst>
    <p:embeddedFont>
      <p:font typeface="Be Vietnam" panose="020B0604020202020204" charset="0"/>
      <p:regular r:id="rId24"/>
    </p:embeddedFont>
    <p:embeddedFont>
      <p:font typeface="Be Vietnam Ultra-Bold" panose="020B0604020202020204" charset="0"/>
      <p:regular r:id="rId25"/>
    </p:embeddedFont>
    <p:embeddedFont>
      <p:font typeface="Cambria" panose="02040503050406030204" pitchFamily="18" charset="0"/>
      <p:regular r:id="rId26"/>
      <p:bold r:id="rId27"/>
      <p:italic r:id="rId28"/>
      <p:boldItalic r:id="rId29"/>
    </p:embeddedFont>
    <p:embeddedFont>
      <p:font typeface="Roca Two" panose="020B0604020202020204" charset="0"/>
      <p:regular r:id="rId30"/>
    </p:embeddedFont>
    <p:embeddedFont>
      <p:font typeface="Roca Two Bold"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D88D"/>
    <a:srgbClr val="3A6B33"/>
    <a:srgbClr val="264D26"/>
    <a:srgbClr val="3A73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52300" autoAdjust="0"/>
  </p:normalViewPr>
  <p:slideViewPr>
    <p:cSldViewPr>
      <p:cViewPr varScale="1">
        <p:scale>
          <a:sx n="18" d="100"/>
          <a:sy n="18" d="100"/>
        </p:scale>
        <p:origin x="1805"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79BE08-86BC-494C-B75F-0D1AD7E3EDBD}"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A414A-ABBD-4604-8B57-325B509DE169}" type="slidenum">
              <a:rPr lang="en-US" smtClean="0"/>
              <a:t>‹#›</a:t>
            </a:fld>
            <a:endParaRPr lang="en-US"/>
          </a:p>
        </p:txBody>
      </p:sp>
    </p:spTree>
    <p:extLst>
      <p:ext uri="{BB962C8B-B14F-4D97-AF65-F5344CB8AC3E}">
        <p14:creationId xmlns:p14="http://schemas.microsoft.com/office/powerpoint/2010/main" val="3928572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mailto:kkeckler-alexander@theworldwar.or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 — Title</a:t>
            </a:r>
          </a:p>
          <a:p>
            <a:r>
              <a:rPr lang="en-US" dirty="0"/>
              <a:t>(0:30)</a:t>
            </a:r>
          </a:p>
          <a:p>
            <a:endParaRPr lang="en-US" dirty="0"/>
          </a:p>
          <a:p>
            <a:r>
              <a:rPr lang="en-US" dirty="0"/>
              <a:t>Hi everyone, thank you for joining, and thank you to AAMV for hosting. I'm really glad you're here.</a:t>
            </a:r>
          </a:p>
          <a:p>
            <a:endParaRPr lang="en-US" dirty="0"/>
          </a:p>
          <a:p>
            <a:r>
              <a:rPr lang="en-US" dirty="0"/>
              <a:t>By the end of today, my hope is you've got a few sharper questions to bring back to your own data. No new tool to buy — just a new way to look at what you've already got.</a:t>
            </a:r>
          </a:p>
          <a:p>
            <a:endParaRPr lang="en-US" dirty="0"/>
          </a:p>
          <a:p>
            <a:r>
              <a:rPr lang="en-US" dirty="0"/>
              <a:t>Quick housekeeping — drop your questions in the chat any time during the session, I'll be keeping an eye on it, but I'm going to hold the deep-dive questions for our live Q&amp;A at the end. We've got plenty of time for that.</a:t>
            </a:r>
          </a:p>
          <a:p>
            <a:endParaRPr lang="en-US" dirty="0"/>
          </a:p>
          <a:p>
            <a:r>
              <a:rPr lang="en-US" dirty="0"/>
              <a:t>Let's get into it.</a:t>
            </a:r>
          </a:p>
          <a:p>
            <a:endParaRPr lang="en-US" dirty="0"/>
          </a:p>
        </p:txBody>
      </p:sp>
      <p:sp>
        <p:nvSpPr>
          <p:cNvPr id="4" name="Slide Number Placeholder 3"/>
          <p:cNvSpPr>
            <a:spLocks noGrp="1"/>
          </p:cNvSpPr>
          <p:nvPr>
            <p:ph type="sldNum" sz="quarter" idx="5"/>
          </p:nvPr>
        </p:nvSpPr>
        <p:spPr/>
        <p:txBody>
          <a:bodyPr/>
          <a:lstStyle/>
          <a:p>
            <a:fld id="{8E7A414A-ABBD-4604-8B57-325B509DE169}" type="slidenum">
              <a:rPr lang="en-US" smtClean="0"/>
              <a:t>1</a:t>
            </a:fld>
            <a:endParaRPr lang="en-US"/>
          </a:p>
        </p:txBody>
      </p:sp>
    </p:spTree>
    <p:extLst>
      <p:ext uri="{BB962C8B-B14F-4D97-AF65-F5344CB8AC3E}">
        <p14:creationId xmlns:p14="http://schemas.microsoft.com/office/powerpoint/2010/main" val="4263559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explanation of where in the pipeline drop-off happens The "is our normal shifting?" framing The nuance about healthy attrition vs. concerning attrition The Riverside historical context</a:t>
            </a:r>
            <a:br>
              <a:rPr lang="en-US" dirty="0"/>
            </a:br>
            <a:r>
              <a:rPr lang="en-US" sz="1200" b="1" kern="1200" dirty="0">
                <a:solidFill>
                  <a:schemeClr val="tx1"/>
                </a:solidFill>
                <a:effectLst/>
                <a:latin typeface="+mn-lt"/>
                <a:ea typeface="+mn-ea"/>
                <a:cs typeface="+mn-cs"/>
              </a:rPr>
              <a:t>Slide 10 — Lens 2: Diagnostic — Why Did It Happen?</a:t>
            </a:r>
          </a:p>
          <a:p>
            <a:r>
              <a:rPr lang="en-US" sz="1200" i="1" kern="1200" dirty="0">
                <a:solidFill>
                  <a:schemeClr val="tx1"/>
                </a:solidFill>
                <a:effectLst/>
                <a:latin typeface="+mn-lt"/>
                <a:ea typeface="+mn-ea"/>
                <a:cs typeface="+mn-cs"/>
              </a:rPr>
              <a:t>(3:30)</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dirty="0"/>
              <a:t>Lens two, diagnostic. And before I show you Riverside's numbers, I want to stop and reframe the question itself — because I think most of us ask it too narrowly. We tend to jump straight to "what went wrong," like any change in the numbers is automatically bad news. I want to offer a better question: is our normal shifting?</a:t>
            </a:r>
          </a:p>
          <a:p>
            <a:endParaRPr lang="en-US" dirty="0"/>
          </a:p>
          <a:p>
            <a:r>
              <a:rPr lang="en-US" dirty="0"/>
              <a:t>Quick frame before the numbers — somewhere between someone applying and someone actually going active, Riverside loses some people. The next two numbers show you how much, and where.</a:t>
            </a:r>
          </a:p>
          <a:p>
            <a:endParaRPr lang="en-US" dirty="0"/>
          </a:p>
          <a:p>
            <a:r>
              <a:rPr lang="en-US" dirty="0"/>
              <a:t>Let's look at Riverside's pipeline. Applicant to onboarding, 78.95%. Overall conversion, 68.42%. Cold, out of context, that could read like a red flag — almost a third of applicants don't make it all the way through. Here's the twist. For Riverside, that's normal. That's not a fire to put out — that's just their baseline. And that distinction changes everything about what you do next.</a:t>
            </a:r>
          </a:p>
          <a:p>
            <a:endParaRPr lang="en-US" dirty="0"/>
          </a:p>
          <a:p>
            <a:r>
              <a:rPr lang="en-US" dirty="0"/>
              <a:t>Think about your own pipeline for a second. Somewhere between someone applying and someone showing up ready to go, some percentage of people don't make it all the way through — and every program has its own version of that curve. Most of us have never actually mapped exactly where that happens. We just carry a vague sense of it. Locating the exact point turns that vague feeling into something you can actually act on.</a:t>
            </a:r>
          </a:p>
          <a:p>
            <a:endParaRPr lang="en-US" dirty="0"/>
          </a:p>
          <a:p>
            <a:r>
              <a:rPr lang="en-US" dirty="0"/>
              <a:t>I'll tell you where this played out for me. In my own program, we had the same kind of drop-off — good, motivated applicants who never made it all the way through onboarding. Once we pinpointed exactly where in the process they were stalling out, we automated that step. It wasn't a staffing problem or an interest problem — it was a process barrier. Conversion on that piece of the pipeline went from 35 people making it through to 68, and it freed up staff time. </a:t>
            </a:r>
          </a:p>
          <a:p>
            <a:endParaRPr lang="en-US" dirty="0"/>
          </a:p>
          <a:p>
            <a:r>
              <a:rPr lang="en-US" dirty="0"/>
              <a:t>And this is the piece that matters most: a shift in a number isn't automatically bad news. If you don't know your own normal, you can't tell the difference between something worth watching and ordinary variation. And I promise you — chasing a "problem" that's just your baseline is one of the most common ways programs burn energy they don't have to spare.</a:t>
            </a:r>
          </a:p>
          <a:p>
            <a:endParaRPr lang="en-US" dirty="0"/>
          </a:p>
          <a:p>
            <a:r>
              <a:rPr lang="en-US" dirty="0"/>
              <a:t>The line I want anchoring this whole lens for you: data doesn't tell you there's a problem. It tells you something changed. What you do with that information is a separate decision.</a:t>
            </a:r>
          </a:p>
        </p:txBody>
      </p:sp>
      <p:sp>
        <p:nvSpPr>
          <p:cNvPr id="4" name="Slide Number Placeholder 3"/>
          <p:cNvSpPr>
            <a:spLocks noGrp="1"/>
          </p:cNvSpPr>
          <p:nvPr>
            <p:ph type="sldNum" sz="quarter" idx="5"/>
          </p:nvPr>
        </p:nvSpPr>
        <p:spPr/>
        <p:txBody>
          <a:bodyPr/>
          <a:lstStyle/>
          <a:p>
            <a:fld id="{8E7A414A-ABBD-4604-8B57-325B509DE169}" type="slidenum">
              <a:rPr lang="en-US" smtClean="0"/>
              <a:t>10</a:t>
            </a:fld>
            <a:endParaRPr lang="en-US"/>
          </a:p>
        </p:txBody>
      </p:sp>
    </p:spTree>
    <p:extLst>
      <p:ext uri="{BB962C8B-B14F-4D97-AF65-F5344CB8AC3E}">
        <p14:creationId xmlns:p14="http://schemas.microsoft.com/office/powerpoint/2010/main" val="3838640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11 — Lens 2: The Math</a:t>
            </a:r>
          </a:p>
          <a:p>
            <a:r>
              <a:rPr lang="en-US" dirty="0"/>
              <a:t>(1:00)</a:t>
            </a:r>
          </a:p>
          <a:p>
            <a:endParaRPr lang="en-US" dirty="0"/>
          </a:p>
          <a:p>
            <a:r>
              <a:rPr lang="en-US" dirty="0"/>
              <a:t>Quick reference slide again.</a:t>
            </a:r>
          </a:p>
          <a:p>
            <a:endParaRPr lang="en-US" dirty="0"/>
          </a:p>
          <a:p>
            <a:r>
              <a:rPr lang="en-US" dirty="0"/>
              <a:t>Onboarded divided by applicants, times 100 — that's how well you're converting interest.</a:t>
            </a:r>
          </a:p>
          <a:p>
            <a:endParaRPr lang="en-US" dirty="0"/>
          </a:p>
          <a:p>
            <a:r>
              <a:rPr lang="en-US" dirty="0"/>
              <a:t>Active divided by onboarded, times 100 — that tells you where drop-off actually happens.</a:t>
            </a:r>
          </a:p>
          <a:p>
            <a:endParaRPr lang="en-US" dirty="0"/>
          </a:p>
          <a:p>
            <a:r>
              <a:rPr lang="en-US" dirty="0"/>
              <a:t>Lost divided by start-of-year, times 100 — that's your churn rate.</a:t>
            </a:r>
          </a:p>
          <a:p>
            <a:endParaRPr lang="en-US" dirty="0"/>
          </a:p>
          <a:p>
            <a:r>
              <a:rPr lang="en-US" dirty="0"/>
              <a:t>And compare your churn rate to the national average of 35% — that tells you whether your normal is shifting.</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r>
              <a:rPr lang="en-US" sz="1200" b="1" spc="49" dirty="0">
                <a:solidFill>
                  <a:srgbClr val="E6F1D9"/>
                </a:solidFill>
                <a:latin typeface="Be Vietnam"/>
                <a:ea typeface="Be Vietnam"/>
                <a:cs typeface="Be Vietnam"/>
                <a:sym typeface="Be Vietnam"/>
              </a:rPr>
              <a:t>Slide 12 — Lens 3: Predictive — What's Likely to Happen Next?</a:t>
            </a:r>
          </a:p>
          <a:p>
            <a:pPr marL="0" lvl="0" indent="0" algn="l"/>
            <a:r>
              <a:rPr lang="en-US" sz="1200" b="1" spc="49" dirty="0">
                <a:solidFill>
                  <a:srgbClr val="E6F1D9"/>
                </a:solidFill>
                <a:latin typeface="Be Vietnam"/>
                <a:ea typeface="Be Vietnam"/>
                <a:cs typeface="Be Vietnam"/>
                <a:sym typeface="Be Vietnam"/>
              </a:rPr>
              <a:t>(3:00)</a:t>
            </a:r>
          </a:p>
          <a:p>
            <a:pPr marL="0" lvl="0" indent="0" algn="l"/>
            <a:endParaRPr lang="en-US" sz="1200" b="1" spc="49" dirty="0">
              <a:solidFill>
                <a:srgbClr val="E6F1D9"/>
              </a:solidFill>
              <a:latin typeface="Be Vietnam"/>
              <a:ea typeface="Be Vietnam"/>
              <a:cs typeface="Be Vietnam"/>
              <a:sym typeface="Be Vietnam"/>
            </a:endParaRPr>
          </a:p>
          <a:p>
            <a:r>
              <a:rPr lang="en-US" dirty="0"/>
              <a:t>Lens three, predictive. Now we stop looking backward and start looking forward. If nothing changes, where does this lead?</a:t>
            </a:r>
          </a:p>
          <a:p>
            <a:r>
              <a:rPr lang="en-US" dirty="0"/>
              <a:t>Riverside's growing at 14.29% a year. Hold that trend steady, and by the end of 2025 they're sitting around 455 volunteers. On its own, that's a good headline.</a:t>
            </a:r>
          </a:p>
          <a:p>
            <a:endParaRPr lang="en-US" dirty="0"/>
          </a:p>
          <a:p>
            <a:r>
              <a:rPr lang="en-US" dirty="0"/>
              <a:t>But watch what one small shift does to that number. If overall conversion drops just 5 points — 68% down to 63%, barely a wobble — that 455 becomes 430. A tiny change in the pipeline, a real change in the outcome.</a:t>
            </a:r>
          </a:p>
          <a:p>
            <a:endParaRPr lang="en-US" dirty="0"/>
          </a:p>
          <a:p>
            <a:r>
              <a:rPr lang="en-US" dirty="0"/>
              <a:t>Now, here's a number that needs a little unpacking, because on its own it can sound alarming: 122 volunteers at risk. Let me be clear about what that actually means. It's not a forecast that Riverside is about to lose 122 people — it's a benchmark. If Riverside's 350 starting volunteers had churned at the </a:t>
            </a:r>
            <a:r>
              <a:rPr lang="en-US" i="1" dirty="0"/>
              <a:t>national average</a:t>
            </a:r>
            <a:r>
              <a:rPr lang="en-US" dirty="0"/>
              <a:t> rate of 35%, that's the number they'd expect to lose: about 122.</a:t>
            </a:r>
          </a:p>
          <a:p>
            <a:endParaRPr lang="en-US" dirty="0"/>
          </a:p>
          <a:p>
            <a:r>
              <a:rPr lang="en-US" dirty="0"/>
              <a:t>Riverside didn't lose 122. They lost 25. So this number isn't a warning — it's a measuring stick. It shows you the gap between "what happens to a typical program" and "what's actually happening here." And that gap matters, because it's exactly what we're going to put a dollar value on in the next lens.</a:t>
            </a:r>
          </a:p>
          <a:p>
            <a:endParaRPr lang="en-US" dirty="0"/>
          </a:p>
          <a:p>
            <a:r>
              <a:rPr lang="en-US" dirty="0"/>
              <a:t>This is the moment where your instinct — the one that's been quietly proud of how well retention's been going — finally gets a number attached to it.</a:t>
            </a:r>
          </a:p>
          <a:p>
            <a:endParaRPr lang="en-US" dirty="0"/>
          </a:p>
        </p:txBody>
      </p:sp>
      <p:sp>
        <p:nvSpPr>
          <p:cNvPr id="4" name="Slide Number Placeholder 3"/>
          <p:cNvSpPr>
            <a:spLocks noGrp="1"/>
          </p:cNvSpPr>
          <p:nvPr>
            <p:ph type="sldNum" sz="quarter" idx="5"/>
          </p:nvPr>
        </p:nvSpPr>
        <p:spPr/>
        <p:txBody>
          <a:bodyPr/>
          <a:lstStyle/>
          <a:p>
            <a:fld id="{8E7A414A-ABBD-4604-8B57-325B509DE169}" type="slidenum">
              <a:rPr lang="en-US" smtClean="0"/>
              <a:t>12</a:t>
            </a:fld>
            <a:endParaRPr lang="en-US"/>
          </a:p>
        </p:txBody>
      </p:sp>
    </p:spTree>
    <p:extLst>
      <p:ext uri="{BB962C8B-B14F-4D97-AF65-F5344CB8AC3E}">
        <p14:creationId xmlns:p14="http://schemas.microsoft.com/office/powerpoint/2010/main" val="2950219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13 — Lens 3: The Math</a:t>
            </a:r>
          </a:p>
          <a:p>
            <a:r>
              <a:rPr lang="en-US" dirty="0"/>
              <a:t>(3:00)</a:t>
            </a:r>
          </a:p>
          <a:p>
            <a:endParaRPr lang="en-US" dirty="0"/>
          </a:p>
          <a:p>
            <a:r>
              <a:rPr lang="en-US" dirty="0"/>
              <a:t>Quick gut check before we get to the formulas: that 35% national benchmark isn't a single "correct" number every program should be measuring itself against. It's an average pulled across every kind of volunteer program out there — one-day event volunteers, mentorship programs, ongoing service programs, all averaged together. That's a very different mix than what most of us in this room are running.</a:t>
            </a:r>
          </a:p>
          <a:p>
            <a:endParaRPr lang="en-US" dirty="0"/>
          </a:p>
          <a:p>
            <a:r>
              <a:rPr lang="en-US" dirty="0"/>
              <a:t>And museums have our own wrinkle worth naming. We tend to ask for a real training commitment before someone ever counts as "active" — a higher bar than a lot of volunteer settings. Our churn rate once someone's active tends to run low, but our real losses concentrate earlier, in the onboarding pipeline, during training — which is exactly what we saw with Riverside back in the diagnostic lens. Their drop-off wasn't active volunteers walking away. It was happening before people ever got there.</a:t>
            </a:r>
          </a:p>
          <a:p>
            <a:endParaRPr lang="en-US" dirty="0"/>
          </a:p>
          <a:p>
            <a:r>
              <a:rPr lang="en-US" dirty="0"/>
              <a:t>My honest recommendation: don't treat 35% as your measuring stick. Connect with other museums and similar institutions and start building a benchmark drawn from programs that actually look like yours. That number will tell you a lot more than a national average ever will.</a:t>
            </a:r>
          </a:p>
          <a:p>
            <a:endParaRPr lang="en-US" dirty="0"/>
          </a:p>
          <a:p>
            <a:r>
              <a:rPr lang="en-US" dirty="0"/>
              <a:t>Now, the formulas — quick reference, screenshot and move on:</a:t>
            </a:r>
          </a:p>
          <a:p>
            <a:r>
              <a:rPr lang="en-US" dirty="0"/>
              <a:t>Current volunteers times one plus your growth rate — that tells you where you're headed if trends hold.</a:t>
            </a:r>
          </a:p>
          <a:p>
            <a:r>
              <a:rPr lang="en-US" dirty="0"/>
              <a:t>Current volunteers times your category's realistic churn rate — that's what you'd expect to lose if you performed at that benchmark.</a:t>
            </a:r>
          </a:p>
          <a:p>
            <a:r>
              <a:rPr lang="en-US" dirty="0"/>
              <a:t>And applicants times your conversion rate minus 5 points — that shows you the impact of even a small conversion dip on your active count.</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14 — Lens 4: Prescriptive — What Should We Do?</a:t>
            </a:r>
          </a:p>
          <a:p>
            <a:r>
              <a:rPr lang="en-US" dirty="0"/>
              <a:t>(4:00)</a:t>
            </a:r>
          </a:p>
          <a:p>
            <a:endParaRPr lang="en-US" dirty="0"/>
          </a:p>
          <a:p>
            <a:r>
              <a:rPr lang="en-US" dirty="0"/>
              <a:t>Last lens. Prescriptive. This is the one everyone's been waiting for — okay, so what do we DO?</a:t>
            </a:r>
          </a:p>
          <a:p>
            <a:endParaRPr lang="en-US" dirty="0"/>
          </a:p>
          <a:p>
            <a:r>
              <a:rPr lang="en-US" dirty="0"/>
              <a:t>For Riverside, the prescription actually has two parts, and it's worth naming both, because it's easy to fixate on the fix and forget the part that's already working.</a:t>
            </a:r>
          </a:p>
          <a:p>
            <a:endParaRPr lang="en-US" dirty="0"/>
          </a:p>
          <a:p>
            <a:r>
              <a:rPr lang="en-US" dirty="0"/>
              <a:t>Part one: keep doing what's already working. Riverside's retention rate is 92.86% — well above the national benchmark. That doesn't happen by accident, and whatever practices are driving that number deserve to stay funded and protected, not get quietly deprioritized while attention shifts to the new problem.</a:t>
            </a:r>
          </a:p>
          <a:p>
            <a:endParaRPr lang="en-US" dirty="0"/>
          </a:p>
          <a:p>
            <a:r>
              <a:rPr lang="en-US" dirty="0"/>
              <a:t>Part two: strengthen the onboarding experience and go after that applicant-to-onboarding gap specifically. Not a vague "improve retention" goal — a targeted spot in the pipeline, sitting right alongside the retention work that's already paying off.</a:t>
            </a:r>
          </a:p>
          <a:p>
            <a:endParaRPr lang="en-US" dirty="0"/>
          </a:p>
          <a:p>
            <a:r>
              <a:rPr lang="en-US" dirty="0"/>
              <a:t>Here's what that second piece is worth. Close that conversion gap by just 5 points, and you protect roughly 5 volunteers — 5 people who applied, wanted in, and would've fallen through a crack that has nothing to do with whether they'd have made a great volunteer.</a:t>
            </a:r>
          </a:p>
          <a:p>
            <a:r>
              <a:rPr lang="en-US" dirty="0"/>
              <a:t>That's the real win. But let's also put a price on it, because when you take this upstairs, dollars are one more language that gets heard.</a:t>
            </a:r>
          </a:p>
          <a:p>
            <a:r>
              <a:rPr lang="en-US" dirty="0"/>
              <a:t>Cost to acquire one brand-new volunteer: $456.63. Cost to retain one you already have: $109.52. That gap alone should tell you where to put your energy. In 2024, Riverside saved 97.5 volunteers above the national average just through retention — worth $44,521 in avoided acquisition costs.</a:t>
            </a:r>
          </a:p>
          <a:p>
            <a:endParaRPr lang="en-US" dirty="0"/>
          </a:p>
          <a:p>
            <a:r>
              <a:rPr lang="en-US" dirty="0"/>
              <a:t>And if you want one more number in your back pocket: push retention up another 10%, and that saves an additional $16,188.</a:t>
            </a:r>
          </a:p>
          <a:p>
            <a:endParaRPr lang="en-US" dirty="0"/>
          </a:p>
          <a:p>
            <a:r>
              <a:rPr lang="en-US" dirty="0"/>
              <a:t>Onboarding and retentions aren’t soft investments. They are drivers for the whole program.</a:t>
            </a:r>
          </a:p>
        </p:txBody>
      </p:sp>
      <p:sp>
        <p:nvSpPr>
          <p:cNvPr id="4" name="Slide Number Placeholder 3"/>
          <p:cNvSpPr>
            <a:spLocks noGrp="1"/>
          </p:cNvSpPr>
          <p:nvPr>
            <p:ph type="sldNum" sz="quarter" idx="5"/>
          </p:nvPr>
        </p:nvSpPr>
        <p:spPr/>
        <p:txBody>
          <a:bodyPr/>
          <a:lstStyle/>
          <a:p>
            <a:fld id="{8E7A414A-ABBD-4604-8B57-325B509DE169}" type="slidenum">
              <a:rPr lang="en-US" smtClean="0"/>
              <a:t>14</a:t>
            </a:fld>
            <a:endParaRPr lang="en-US"/>
          </a:p>
        </p:txBody>
      </p:sp>
    </p:spTree>
    <p:extLst>
      <p:ext uri="{BB962C8B-B14F-4D97-AF65-F5344CB8AC3E}">
        <p14:creationId xmlns:p14="http://schemas.microsoft.com/office/powerpoint/2010/main" val="2711369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15 — Lens 4: The Math</a:t>
            </a:r>
          </a:p>
          <a:p>
            <a:r>
              <a:rPr lang="en-US" dirty="0"/>
              <a:t>(1:30)</a:t>
            </a:r>
          </a:p>
          <a:p>
            <a:endParaRPr lang="en-US" dirty="0"/>
          </a:p>
          <a:p>
            <a:r>
              <a:rPr lang="en-US" dirty="0"/>
              <a:t>Add up all your acquisition costs — marketing, screening, training, materials — that's your cost to replace one volunteer.</a:t>
            </a:r>
          </a:p>
          <a:p>
            <a:endParaRPr lang="en-US" dirty="0"/>
          </a:p>
          <a:p>
            <a:r>
              <a:rPr lang="en-US" dirty="0"/>
              <a:t>Take your start-of-year count times 35%, subtract your actual losses — that's volunteers saved above the national average.</a:t>
            </a:r>
          </a:p>
          <a:p>
            <a:endParaRPr lang="en-US" dirty="0"/>
          </a:p>
          <a:p>
            <a:r>
              <a:rPr lang="en-US" dirty="0"/>
              <a:t>Multiply volunteers saved by your cost per new volunteer — that's the financial value of your retention.</a:t>
            </a:r>
          </a:p>
          <a:p>
            <a:endParaRPr lang="en-US" dirty="0"/>
          </a:p>
          <a:p>
            <a:r>
              <a:rPr lang="en-US" dirty="0"/>
              <a:t>Before we move on, I want to point you to a tool that'll save you from building any of this math yourself: Brooke Campbell put together a worksheet that is, hands down, the best tool I've found for understanding what your program actually costs and how to budget for it. I'll drop the link in the chat — it's worth bookmarking today, not just admiring during this </a:t>
            </a:r>
            <a:r>
              <a:rPr lang="en-US"/>
              <a:t>session.</a:t>
            </a:r>
          </a:p>
          <a:p>
            <a:endParaRPr lang="en-US" dirty="0"/>
          </a:p>
          <a:p>
            <a:r>
              <a:rPr lang="en-US" dirty="0"/>
              <a:t>Applicants times conversion rate minus 5 points shows you what a conversion drop costs you. And volunteers at risk times acquisition cost shows you what closing that gap is worth annually.</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16 — The Leadership Conversation</a:t>
            </a:r>
          </a:p>
          <a:p>
            <a:r>
              <a:rPr lang="en-US" dirty="0"/>
              <a:t>(2:00)</a:t>
            </a:r>
          </a:p>
          <a:p>
            <a:endParaRPr lang="en-US" dirty="0"/>
          </a:p>
          <a:p>
            <a:r>
              <a:rPr lang="en-US" dirty="0"/>
              <a:t>I want to pause here, because this is the actual point of everything we've walked through. This is where data stops being a report you file and starts being a case you make.</a:t>
            </a:r>
          </a:p>
          <a:p>
            <a:endParaRPr lang="en-US" dirty="0"/>
          </a:p>
          <a:p>
            <a:r>
              <a:rPr lang="en-US" dirty="0"/>
              <a:t>And I want to be clear about something first: this isn't only about budget. Everything we've walked through — knowing your normal, catching where the pipeline actually breaks, seeing what's coming — that's also what drives better staffing decisions, a stronger onboarding design, a better experience for the volunteers already showing up. The four lenses change more conversations than just the budget one.</a:t>
            </a:r>
          </a:p>
          <a:p>
            <a:endParaRPr lang="en-US" dirty="0"/>
          </a:p>
          <a:p>
            <a:r>
              <a:rPr lang="en-US" dirty="0"/>
              <a:t>But budget is often the conversation where translation matters most, so let's use it as our example. Think about the last time you sat across from leadership asking for something —a budget increase, a new position. What did that conversation sound like? Probably a lot of "we're really stretched" and "our volunteers work so hard." True, but it doesn't move budget.</a:t>
            </a:r>
          </a:p>
          <a:p>
            <a:endParaRPr lang="en-US" dirty="0"/>
          </a:p>
          <a:p>
            <a:r>
              <a:rPr lang="en-US" dirty="0"/>
              <a:t>Here's what moves budget. Listen to how this sentence sounds instead: "The program currently delivers $1.8 million in annual service value at a 7.25x return on investment. Continued investment in retention will strengthen both figures."</a:t>
            </a:r>
          </a:p>
          <a:p>
            <a:r>
              <a:rPr lang="en-US" i="1" dirty="0"/>
              <a:t>(slow down here — actually pause after you say it, let it sit)</a:t>
            </a:r>
          </a:p>
          <a:p>
            <a:endParaRPr lang="en-US" dirty="0"/>
          </a:p>
          <a:p>
            <a:r>
              <a:rPr lang="en-US" dirty="0"/>
              <a:t>That's not a bigger ask. It's the same ask, translated into the language the room already speaks. And that's really the skill underneath all four lenses — knowing your data well enough to translate it into whatever language the conversation needs, whether that's dollars, staffing, or the story you tell about your mission.</a:t>
            </a:r>
          </a:p>
          <a:p>
            <a:endParaRPr lang="en-US" dirty="0"/>
          </a:p>
        </p:txBody>
      </p:sp>
      <p:sp>
        <p:nvSpPr>
          <p:cNvPr id="4" name="Slide Number Placeholder 3"/>
          <p:cNvSpPr>
            <a:spLocks noGrp="1"/>
          </p:cNvSpPr>
          <p:nvPr>
            <p:ph type="sldNum" sz="quarter" idx="5"/>
          </p:nvPr>
        </p:nvSpPr>
        <p:spPr/>
        <p:txBody>
          <a:bodyPr/>
          <a:lstStyle/>
          <a:p>
            <a:fld id="{8E7A414A-ABBD-4604-8B57-325B509DE169}" type="slidenum">
              <a:rPr lang="en-US" smtClean="0"/>
              <a:t>16</a:t>
            </a:fld>
            <a:endParaRPr lang="en-US"/>
          </a:p>
        </p:txBody>
      </p:sp>
    </p:spTree>
    <p:extLst>
      <p:ext uri="{BB962C8B-B14F-4D97-AF65-F5344CB8AC3E}">
        <p14:creationId xmlns:p14="http://schemas.microsoft.com/office/powerpoint/2010/main" val="2324226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17 — The Questions That Change the Viewpoint</a:t>
            </a:r>
          </a:p>
          <a:p>
            <a:r>
              <a:rPr lang="en-US" dirty="0"/>
              <a:t>(2:00)</a:t>
            </a:r>
          </a:p>
          <a:p>
            <a:endParaRPr lang="en-US" dirty="0"/>
          </a:p>
          <a:p>
            <a:r>
              <a:rPr lang="en-US" dirty="0"/>
              <a:t>Let's recap. Four lenses, four questions.</a:t>
            </a:r>
          </a:p>
          <a:p>
            <a:endParaRPr lang="en-US" dirty="0"/>
          </a:p>
          <a:p>
            <a:r>
              <a:rPr lang="en-US" dirty="0"/>
              <a:t>What is the data trying to tell you beyond the summary? That's descriptive.</a:t>
            </a:r>
          </a:p>
          <a:p>
            <a:endParaRPr lang="en-US" dirty="0"/>
          </a:p>
          <a:p>
            <a:r>
              <a:rPr lang="en-US" dirty="0"/>
              <a:t>Is our normal shifting? That's diagnostic.</a:t>
            </a:r>
          </a:p>
          <a:p>
            <a:endParaRPr lang="en-US" dirty="0"/>
          </a:p>
          <a:p>
            <a:r>
              <a:rPr lang="en-US" dirty="0"/>
              <a:t>If nothing changes, where are we headed? That's predictive.</a:t>
            </a:r>
          </a:p>
          <a:p>
            <a:endParaRPr lang="en-US" dirty="0"/>
          </a:p>
          <a:p>
            <a:r>
              <a:rPr lang="en-US" dirty="0"/>
              <a:t>What does the data say we should do next? That's prescriptive.</a:t>
            </a:r>
          </a:p>
          <a:p>
            <a:endParaRPr lang="en-US" dirty="0"/>
          </a:p>
          <a:p>
            <a:r>
              <a:rPr lang="en-US" dirty="0"/>
              <a:t>Here's the thing — you already knew the answers to a lot of this. You've been in this field long enough that your instincts are good. Now you have the data to back them up.</a:t>
            </a:r>
          </a:p>
          <a:p>
            <a:endParaRPr lang="en-US" dirty="0"/>
          </a:p>
          <a:p>
            <a:r>
              <a:rPr lang="en-US" dirty="0"/>
              <a:t>And remember: data doesn't tell you there's a problem. It tells you something changed.</a:t>
            </a:r>
          </a:p>
          <a:p>
            <a:endParaRPr lang="en-US" dirty="0"/>
          </a:p>
        </p:txBody>
      </p:sp>
      <p:sp>
        <p:nvSpPr>
          <p:cNvPr id="4" name="Slide Number Placeholder 3"/>
          <p:cNvSpPr>
            <a:spLocks noGrp="1"/>
          </p:cNvSpPr>
          <p:nvPr>
            <p:ph type="sldNum" sz="quarter" idx="5"/>
          </p:nvPr>
        </p:nvSpPr>
        <p:spPr/>
        <p:txBody>
          <a:bodyPr/>
          <a:lstStyle/>
          <a:p>
            <a:fld id="{8E7A414A-ABBD-4604-8B57-325B509DE169}" type="slidenum">
              <a:rPr lang="en-US" smtClean="0"/>
              <a:t>17</a:t>
            </a:fld>
            <a:endParaRPr lang="en-US"/>
          </a:p>
        </p:txBody>
      </p:sp>
    </p:spTree>
    <p:extLst>
      <p:ext uri="{BB962C8B-B14F-4D97-AF65-F5344CB8AC3E}">
        <p14:creationId xmlns:p14="http://schemas.microsoft.com/office/powerpoint/2010/main" val="1387980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18 — Next Steps</a:t>
            </a:r>
          </a:p>
          <a:p>
            <a:r>
              <a:rPr lang="en-US" dirty="0"/>
              <a:t>(2:30)</a:t>
            </a:r>
          </a:p>
          <a:p>
            <a:endParaRPr lang="en-US" dirty="0"/>
          </a:p>
          <a:p>
            <a:r>
              <a:rPr lang="en-US" dirty="0"/>
              <a:t>Here's the permission slide. You do not have to master all four lenses. Use what serves your program right now.</a:t>
            </a:r>
          </a:p>
          <a:p>
            <a:endParaRPr lang="en-US" dirty="0"/>
          </a:p>
          <a:p>
            <a:r>
              <a:rPr lang="en-US" dirty="0"/>
              <a:t>You don't have to run all four every time you sit down with your data. Each lens answers a different question — start with the question your program actually needs answered today.</a:t>
            </a:r>
          </a:p>
          <a:p>
            <a:endParaRPr lang="en-US" dirty="0"/>
          </a:p>
          <a:p>
            <a:r>
              <a:rPr lang="en-US" dirty="0"/>
              <a:t>And here's the real payoff: moving from purely descriptive to even just diagnostic can change the entire conversation you have about your program. You stop only presenting numbers, and you start presenting solutions.</a:t>
            </a:r>
          </a:p>
          <a:p>
            <a:endParaRPr lang="en-US" dirty="0"/>
          </a:p>
          <a:p>
            <a:r>
              <a:rPr lang="en-US" dirty="0"/>
              <a:t>When you're ready — expand from there. Add a lens at a time, whenever your program needs the next question answered.</a:t>
            </a:r>
          </a:p>
        </p:txBody>
      </p:sp>
      <p:sp>
        <p:nvSpPr>
          <p:cNvPr id="4" name="Slide Number Placeholder 3"/>
          <p:cNvSpPr>
            <a:spLocks noGrp="1"/>
          </p:cNvSpPr>
          <p:nvPr>
            <p:ph type="sldNum" sz="quarter" idx="5"/>
          </p:nvPr>
        </p:nvSpPr>
        <p:spPr/>
        <p:txBody>
          <a:bodyPr/>
          <a:lstStyle/>
          <a:p>
            <a:fld id="{8E7A414A-ABBD-4604-8B57-325B509DE169}" type="slidenum">
              <a:rPr lang="en-US" smtClean="0"/>
              <a:t>18</a:t>
            </a:fld>
            <a:endParaRPr lang="en-US"/>
          </a:p>
        </p:txBody>
      </p:sp>
    </p:spTree>
    <p:extLst>
      <p:ext uri="{BB962C8B-B14F-4D97-AF65-F5344CB8AC3E}">
        <p14:creationId xmlns:p14="http://schemas.microsoft.com/office/powerpoint/2010/main" val="17210651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19 — Your (Optional) Homework</a:t>
            </a:r>
          </a:p>
          <a:p>
            <a:r>
              <a:rPr lang="en-US" dirty="0"/>
              <a:t>(2:00)</a:t>
            </a:r>
          </a:p>
          <a:p>
            <a:endParaRPr lang="en-US" dirty="0"/>
          </a:p>
          <a:p>
            <a:r>
              <a:rPr lang="en-US" dirty="0"/>
              <a:t>If you want a place to start, I built something for exactly this — it's called the Volunteer Program Data Resource Vault.</a:t>
            </a:r>
          </a:p>
          <a:p>
            <a:endParaRPr lang="en-US" dirty="0"/>
          </a:p>
          <a:p>
            <a:r>
              <a:rPr lang="en-US" dirty="0"/>
              <a:t>Don't jump straight into your own numbers. Start with the example workbook first, and actually read through the welcome tab — it'll save you time later. Once you've got a feel for it, open your own copy, drop your numbers into the data entry tab, and let it build your dashboard for you.</a:t>
            </a:r>
          </a:p>
          <a:p>
            <a:endParaRPr lang="en-US" dirty="0"/>
          </a:p>
          <a:p>
            <a:r>
              <a:rPr lang="en-US" dirty="0"/>
              <a:t>That's it. That's Day 1. No pressure to overhaul your whole program by Friday.</a:t>
            </a:r>
          </a:p>
          <a:p>
            <a:endParaRPr lang="en-US" dirty="0"/>
          </a:p>
        </p:txBody>
      </p:sp>
      <p:sp>
        <p:nvSpPr>
          <p:cNvPr id="4" name="Slide Number Placeholder 3"/>
          <p:cNvSpPr>
            <a:spLocks noGrp="1"/>
          </p:cNvSpPr>
          <p:nvPr>
            <p:ph type="sldNum" sz="quarter" idx="5"/>
          </p:nvPr>
        </p:nvSpPr>
        <p:spPr/>
        <p:txBody>
          <a:bodyPr/>
          <a:lstStyle/>
          <a:p>
            <a:fld id="{8E7A414A-ABBD-4604-8B57-325B509DE169}" type="slidenum">
              <a:rPr lang="en-US" smtClean="0"/>
              <a:t>19</a:t>
            </a:fld>
            <a:endParaRPr lang="en-US"/>
          </a:p>
        </p:txBody>
      </p:sp>
    </p:spTree>
    <p:extLst>
      <p:ext uri="{BB962C8B-B14F-4D97-AF65-F5344CB8AC3E}">
        <p14:creationId xmlns:p14="http://schemas.microsoft.com/office/powerpoint/2010/main" val="1695033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 — Where Most of Us Start / What's Possible</a:t>
            </a:r>
          </a:p>
          <a:p>
            <a:r>
              <a:rPr lang="en-US" dirty="0"/>
              <a:t>(2:00)</a:t>
            </a:r>
          </a:p>
          <a:p>
            <a:endParaRPr lang="en-US" dirty="0"/>
          </a:p>
          <a:p>
            <a:r>
              <a:rPr lang="en-US" dirty="0"/>
              <a:t>Let's start with something honest — a scene I bet everyone on this call recognizes. You log in, pull up your numbers, glance at what moved since last month, and close the tab. Scan. Note. Move on.</a:t>
            </a:r>
          </a:p>
          <a:p>
            <a:r>
              <a:rPr lang="en-US" dirty="0"/>
              <a:t>Sound familiar?</a:t>
            </a:r>
          </a:p>
          <a:p>
            <a:r>
              <a:rPr lang="en-US" i="1" dirty="0"/>
              <a:t>(pause here — let it land)</a:t>
            </a:r>
            <a:endParaRPr lang="en-US" dirty="0"/>
          </a:p>
          <a:p>
            <a:r>
              <a:rPr lang="en-US" dirty="0"/>
              <a:t>I'm not saying that to be critical. Almost every one of us starts there, myself included. It's not a failure of effort — it's just where the road usually stops.</a:t>
            </a:r>
          </a:p>
          <a:p>
            <a:r>
              <a:rPr lang="en-US" dirty="0"/>
              <a:t>But here's what I want to offer you today: you're already sitting on everything you need. This session isn't about collecting more data. It's about learning different questions to unlock what you already have.</a:t>
            </a:r>
          </a:p>
          <a:p>
            <a:r>
              <a:rPr lang="en-US" dirty="0"/>
              <a:t>Keep that thought in your back pocket — we're going to come back to it near the end.</a:t>
            </a:r>
          </a:p>
          <a:p>
            <a:endParaRPr lang="en-US" dirty="0"/>
          </a:p>
        </p:txBody>
      </p:sp>
      <p:sp>
        <p:nvSpPr>
          <p:cNvPr id="4" name="Slide Number Placeholder 3"/>
          <p:cNvSpPr>
            <a:spLocks noGrp="1"/>
          </p:cNvSpPr>
          <p:nvPr>
            <p:ph type="sldNum" sz="quarter" idx="5"/>
          </p:nvPr>
        </p:nvSpPr>
        <p:spPr/>
        <p:txBody>
          <a:bodyPr/>
          <a:lstStyle/>
          <a:p>
            <a:fld id="{8E7A414A-ABBD-4604-8B57-325B509DE169}" type="slidenum">
              <a:rPr lang="en-US" smtClean="0"/>
              <a:t>2</a:t>
            </a:fld>
            <a:endParaRPr lang="en-US"/>
          </a:p>
        </p:txBody>
      </p:sp>
    </p:spTree>
    <p:extLst>
      <p:ext uri="{BB962C8B-B14F-4D97-AF65-F5344CB8AC3E}">
        <p14:creationId xmlns:p14="http://schemas.microsoft.com/office/powerpoint/2010/main" val="29647029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20 — Thank You</a:t>
            </a:r>
          </a:p>
          <a:p>
            <a:r>
              <a:rPr lang="en-US" dirty="0"/>
              <a:t>(1:00)</a:t>
            </a:r>
          </a:p>
          <a:p>
            <a:endParaRPr lang="en-US" dirty="0"/>
          </a:p>
          <a:p>
            <a:r>
              <a:rPr lang="en-US" dirty="0"/>
              <a:t>That's the four lenses. Same data, four completely different conversations — and now you've got the questions to ask your own.</a:t>
            </a:r>
          </a:p>
          <a:p>
            <a:endParaRPr lang="en-US" dirty="0"/>
          </a:p>
          <a:p>
            <a:r>
              <a:rPr lang="en-US" dirty="0"/>
              <a:t>Go put this to work. Use it to make smarter calls about your own program, to build the case with your leadership, and to help your board and funders actually see what your volunteers are worth.</a:t>
            </a:r>
          </a:p>
          <a:p>
            <a:endParaRPr lang="en-US" dirty="0"/>
          </a:p>
          <a:p>
            <a:r>
              <a:rPr lang="en-US" dirty="0"/>
              <a:t>You can find me at </a:t>
            </a:r>
            <a:r>
              <a:rPr lang="en-US" dirty="0">
                <a:hlinkClick r:id="rId3"/>
              </a:rPr>
              <a:t>kkeckler-alexander@theworldwar.org</a:t>
            </a:r>
            <a:r>
              <a:rPr lang="en-US" dirty="0"/>
              <a:t>, or scan the QR code for my digital contact card.</a:t>
            </a:r>
          </a:p>
          <a:p>
            <a:endParaRPr lang="en-US" dirty="0"/>
          </a:p>
          <a:p>
            <a:r>
              <a:rPr lang="en-US" dirty="0"/>
              <a:t>Now let's open it up — I'd love to hear your questions, whatever's been sitting in the chat or whatever this brought up for you.</a:t>
            </a:r>
          </a:p>
          <a:p>
            <a:endParaRPr lang="en-US" dirty="0"/>
          </a:p>
        </p:txBody>
      </p:sp>
      <p:sp>
        <p:nvSpPr>
          <p:cNvPr id="4" name="Slide Number Placeholder 3"/>
          <p:cNvSpPr>
            <a:spLocks noGrp="1"/>
          </p:cNvSpPr>
          <p:nvPr>
            <p:ph type="sldNum" sz="quarter" idx="5"/>
          </p:nvPr>
        </p:nvSpPr>
        <p:spPr/>
        <p:txBody>
          <a:bodyPr/>
          <a:lstStyle/>
          <a:p>
            <a:fld id="{8E7A414A-ABBD-4604-8B57-325B509DE169}" type="slidenum">
              <a:rPr lang="en-US" smtClean="0"/>
              <a:t>20</a:t>
            </a:fld>
            <a:endParaRPr lang="en-US"/>
          </a:p>
        </p:txBody>
      </p:sp>
    </p:spTree>
    <p:extLst>
      <p:ext uri="{BB962C8B-B14F-4D97-AF65-F5344CB8AC3E}">
        <p14:creationId xmlns:p14="http://schemas.microsoft.com/office/powerpoint/2010/main" val="757424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 — Agenda Overview</a:t>
            </a:r>
          </a:p>
          <a:p>
            <a:r>
              <a:rPr lang="en-US" dirty="0"/>
              <a:t>(1:00)</a:t>
            </a:r>
          </a:p>
          <a:p>
            <a:endParaRPr lang="en-US" dirty="0"/>
          </a:p>
          <a:p>
            <a:r>
              <a:rPr lang="en-US" dirty="0"/>
              <a:t>Here's how we're going to spend our time together.</a:t>
            </a:r>
          </a:p>
          <a:p>
            <a:endParaRPr lang="en-US" dirty="0"/>
          </a:p>
          <a:p>
            <a:r>
              <a:rPr lang="en-US" dirty="0"/>
              <a:t>First, I'm going to introduce you to Riverside Museum of Military History — a fictional program— and that dataset is going to carry us through the entire session.</a:t>
            </a:r>
          </a:p>
          <a:p>
            <a:endParaRPr lang="en-US" dirty="0"/>
          </a:p>
          <a:p>
            <a:r>
              <a:rPr lang="en-US" dirty="0"/>
              <a:t>Then we're going to take that same data and put it to work in a few different ways — I'll show you exactly what that means in a minute.</a:t>
            </a:r>
          </a:p>
          <a:p>
            <a:endParaRPr lang="en-US" dirty="0"/>
          </a:p>
        </p:txBody>
      </p:sp>
      <p:sp>
        <p:nvSpPr>
          <p:cNvPr id="4" name="Slide Number Placeholder 3"/>
          <p:cNvSpPr>
            <a:spLocks noGrp="1"/>
          </p:cNvSpPr>
          <p:nvPr>
            <p:ph type="sldNum" sz="quarter" idx="5"/>
          </p:nvPr>
        </p:nvSpPr>
        <p:spPr/>
        <p:txBody>
          <a:bodyPr/>
          <a:lstStyle/>
          <a:p>
            <a:fld id="{8E7A414A-ABBD-4604-8B57-325B509DE169}" type="slidenum">
              <a:rPr lang="en-US" smtClean="0"/>
              <a:t>3</a:t>
            </a:fld>
            <a:endParaRPr lang="en-US"/>
          </a:p>
        </p:txBody>
      </p:sp>
    </p:spTree>
    <p:extLst>
      <p:ext uri="{BB962C8B-B14F-4D97-AF65-F5344CB8AC3E}">
        <p14:creationId xmlns:p14="http://schemas.microsoft.com/office/powerpoint/2010/main" val="1396658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 — About Your Presenter</a:t>
            </a:r>
          </a:p>
          <a:p>
            <a:r>
              <a:rPr lang="en-US" dirty="0"/>
              <a:t>(1:00)</a:t>
            </a:r>
          </a:p>
          <a:p>
            <a:endParaRPr lang="en-US" dirty="0"/>
          </a:p>
          <a:p>
            <a:r>
              <a:rPr lang="en-US" dirty="0"/>
              <a:t>A quick word about who's talking to you today.</a:t>
            </a:r>
          </a:p>
          <a:p>
            <a:r>
              <a:rPr lang="en-US" dirty="0"/>
              <a:t>I spent more than a decade managing volunteers inside military communities before anyone was paying me to do it. That experience is the foundation for everything I'm going to share with you.</a:t>
            </a:r>
          </a:p>
          <a:p>
            <a:r>
              <a:rPr lang="en-US" dirty="0"/>
              <a:t>I now serve as Volunteer Program Manager at the National WWI Museum and Memorial. And honestly, this whole session exists because I went looking for better tools to help volunteer leaders like us tell a more complete story — to our leadership, to our funders, to the people who decide whether our programs get invested in or not.</a:t>
            </a:r>
          </a:p>
          <a:p>
            <a:r>
              <a:rPr lang="en-US" dirty="0"/>
              <a:t>That's what we're building today.</a:t>
            </a:r>
          </a:p>
          <a:p>
            <a:endParaRPr lang="en-US" dirty="0"/>
          </a:p>
        </p:txBody>
      </p:sp>
      <p:sp>
        <p:nvSpPr>
          <p:cNvPr id="4" name="Slide Number Placeholder 3"/>
          <p:cNvSpPr>
            <a:spLocks noGrp="1"/>
          </p:cNvSpPr>
          <p:nvPr>
            <p:ph type="sldNum" sz="quarter" idx="5"/>
          </p:nvPr>
        </p:nvSpPr>
        <p:spPr/>
        <p:txBody>
          <a:bodyPr/>
          <a:lstStyle/>
          <a:p>
            <a:fld id="{8E7A414A-ABBD-4604-8B57-325B509DE169}" type="slidenum">
              <a:rPr lang="en-US" smtClean="0"/>
              <a:t>4</a:t>
            </a:fld>
            <a:endParaRPr lang="en-US"/>
          </a:p>
        </p:txBody>
      </p:sp>
    </p:spTree>
    <p:extLst>
      <p:ext uri="{BB962C8B-B14F-4D97-AF65-F5344CB8AC3E}">
        <p14:creationId xmlns:p14="http://schemas.microsoft.com/office/powerpoint/2010/main" val="3407803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 — Meet Riverside Museum of Military History</a:t>
            </a:r>
          </a:p>
          <a:p>
            <a:r>
              <a:rPr lang="en-US" dirty="0"/>
              <a:t>(2:00)</a:t>
            </a:r>
          </a:p>
          <a:p>
            <a:endParaRPr lang="en-US" dirty="0"/>
          </a:p>
          <a:p>
            <a:r>
              <a:rPr lang="en-US" dirty="0"/>
              <a:t>I want to introduce you to a program instead of just a dataset, so let me tell you about Riverside.</a:t>
            </a:r>
          </a:p>
          <a:p>
            <a:endParaRPr lang="en-US" dirty="0"/>
          </a:p>
          <a:p>
            <a:r>
              <a:rPr lang="en-US" dirty="0"/>
              <a:t>It's a mid-size museum, established volunteer program, the kind of leadership team that's proud of what they've built.</a:t>
            </a:r>
          </a:p>
          <a:p>
            <a:endParaRPr lang="en-US" dirty="0"/>
          </a:p>
          <a:p>
            <a:r>
              <a:rPr lang="en-US" dirty="0"/>
              <a:t>Here's Riverside on paper. Started 2024 at 350 volunteers, ended at 400 — 75 came on board, 25 moved on. Altogether that's 52,000 hours, which works out to $1.8 million in service value at the national rate. Budget of $249,341 to support all of it. Growth rate 14.29%, retention 92.86%.</a:t>
            </a:r>
          </a:p>
          <a:p>
            <a:endParaRPr lang="en-US" dirty="0"/>
          </a:p>
          <a:p>
            <a:r>
              <a:rPr lang="en-US" dirty="0"/>
              <a:t>Now — if I stopped right there, that's a perfectly respectable annual report. Numbers went up, program's healthy and growing. But let's put this exact dataset through four different lenses today and watch what happens. Same numbers. Four totally different conversations. </a:t>
            </a:r>
          </a:p>
          <a:p>
            <a:endParaRPr lang="en-US" dirty="0"/>
          </a:p>
        </p:txBody>
      </p:sp>
      <p:sp>
        <p:nvSpPr>
          <p:cNvPr id="4" name="Slide Number Placeholder 3"/>
          <p:cNvSpPr>
            <a:spLocks noGrp="1"/>
          </p:cNvSpPr>
          <p:nvPr>
            <p:ph type="sldNum" sz="quarter" idx="5"/>
          </p:nvPr>
        </p:nvSpPr>
        <p:spPr/>
        <p:txBody>
          <a:bodyPr/>
          <a:lstStyle/>
          <a:p>
            <a:fld id="{8E7A414A-ABBD-4604-8B57-325B509DE169}" type="slidenum">
              <a:rPr lang="en-US" smtClean="0"/>
              <a:t>5</a:t>
            </a:fld>
            <a:endParaRPr lang="en-US"/>
          </a:p>
        </p:txBody>
      </p:sp>
    </p:spTree>
    <p:extLst>
      <p:ext uri="{BB962C8B-B14F-4D97-AF65-F5344CB8AC3E}">
        <p14:creationId xmlns:p14="http://schemas.microsoft.com/office/powerpoint/2010/main" val="3013768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 — Before You Calculate: Smart Data Habits</a:t>
            </a:r>
          </a:p>
          <a:p>
            <a:r>
              <a:rPr lang="en-US" dirty="0"/>
              <a:t>(2:00)</a:t>
            </a:r>
          </a:p>
          <a:p>
            <a:endParaRPr lang="en-US" dirty="0"/>
          </a:p>
          <a:p>
            <a:r>
              <a:rPr lang="en-US" dirty="0"/>
              <a:t>Before we dive into the lenses, I want to give you five quick habits — because these are what make everything downstream trustworthy.</a:t>
            </a:r>
          </a:p>
          <a:p>
            <a:endParaRPr lang="en-US" dirty="0"/>
          </a:p>
          <a:p>
            <a:r>
              <a:rPr lang="en-US" dirty="0"/>
              <a:t>Number one: keep it simple. If you can't explain what you're measuring in one sentence, the metric isn't ready yet.</a:t>
            </a:r>
          </a:p>
          <a:p>
            <a:endParaRPr lang="en-US" dirty="0"/>
          </a:p>
          <a:p>
            <a:r>
              <a:rPr lang="en-US" dirty="0"/>
              <a:t>Number two: establish clear criteria. What defines a volunteer in your system? What counts as active? Define it before you count it — not after.</a:t>
            </a:r>
          </a:p>
          <a:p>
            <a:endParaRPr lang="en-US" dirty="0"/>
          </a:p>
          <a:p>
            <a:r>
              <a:rPr lang="en-US" dirty="0"/>
              <a:t>Number three: choose a consistent timeframe. Annual, quarterly, bi-annual — pick one and hold the line. </a:t>
            </a:r>
          </a:p>
          <a:p>
            <a:endParaRPr lang="en-US" dirty="0"/>
          </a:p>
          <a:p>
            <a:r>
              <a:rPr lang="en-US" dirty="0"/>
              <a:t>Number four: clean data beats expensive software. I promise you, the insight is already sitting in your existing system. Consistent data entry unlocks more value than any new tool you could buy.</a:t>
            </a:r>
          </a:p>
          <a:p>
            <a:endParaRPr lang="en-US" dirty="0"/>
          </a:p>
          <a:p>
            <a:r>
              <a:rPr lang="en-US" dirty="0"/>
              <a:t>And number five: Cross-check your results  You know your program, you know its rhythms, and you know when a calculation doesn't match your experience. If numbers don't seem right to you, trust that instinct and challenge the results. AI tools like Copilot, Gemini, and Claude can help you cross-check your analysis and spot errors, but they're a second set of eyes, not a replacement for yours. These tools can miss context, misread data, or confidently give you a wrong answer. Always review results yourself before acting on them.</a:t>
            </a:r>
          </a:p>
          <a:p>
            <a:endParaRPr lang="en-US" dirty="0"/>
          </a:p>
          <a:p>
            <a:r>
              <a:rPr lang="en-US" dirty="0"/>
              <a:t>Okay. With that foundation, let's get into the lenses.</a:t>
            </a:r>
          </a:p>
          <a:p>
            <a:endParaRPr lang="en-US" dirty="0"/>
          </a:p>
        </p:txBody>
      </p:sp>
      <p:sp>
        <p:nvSpPr>
          <p:cNvPr id="4" name="Slide Number Placeholder 3"/>
          <p:cNvSpPr>
            <a:spLocks noGrp="1"/>
          </p:cNvSpPr>
          <p:nvPr>
            <p:ph type="sldNum" sz="quarter" idx="5"/>
          </p:nvPr>
        </p:nvSpPr>
        <p:spPr/>
        <p:txBody>
          <a:bodyPr/>
          <a:lstStyle/>
          <a:p>
            <a:fld id="{8E7A414A-ABBD-4604-8B57-325B509DE169}" type="slidenum">
              <a:rPr lang="en-US" smtClean="0"/>
              <a:t>6</a:t>
            </a:fld>
            <a:endParaRPr lang="en-US"/>
          </a:p>
        </p:txBody>
      </p:sp>
    </p:spTree>
    <p:extLst>
      <p:ext uri="{BB962C8B-B14F-4D97-AF65-F5344CB8AC3E}">
        <p14:creationId xmlns:p14="http://schemas.microsoft.com/office/powerpoint/2010/main" val="1515037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 — One Dataset. Four Lenses.</a:t>
            </a:r>
          </a:p>
          <a:p>
            <a:r>
              <a:rPr lang="en-US" dirty="0"/>
              <a:t>(1:30)</a:t>
            </a:r>
          </a:p>
          <a:p>
            <a:endParaRPr lang="en-US" dirty="0"/>
          </a:p>
          <a:p>
            <a:r>
              <a:rPr lang="en-US" dirty="0"/>
              <a:t>Here's what I meant a minute ago. Same Riverside data, four different lenses: descriptive, diagnostic, predictive, and </a:t>
            </a:r>
            <a:r>
              <a:rPr lang="en-US" dirty="0" err="1"/>
              <a:t>prescriptive.Four</a:t>
            </a:r>
            <a:r>
              <a:rPr lang="en-US" dirty="0"/>
              <a:t> completely different strategic conversations, out of one dataset you've already got sitting in your VMS right now.</a:t>
            </a:r>
          </a:p>
          <a:p>
            <a:r>
              <a:rPr lang="en-US" dirty="0"/>
              <a:t>One honest note as we go — I'll pull in a couple more details along the way, like applicant counts and cost figures. That's not a different dataset, that's just how this actually works: the deeper the question, the more of your own records you end up pulling in. Same program, same year, the picture just keeps </a:t>
            </a:r>
            <a:r>
              <a:rPr lang="en-US" dirty="0" err="1"/>
              <a:t>growing.Let's</a:t>
            </a:r>
            <a:r>
              <a:rPr lang="en-US" dirty="0"/>
              <a:t> put Riverside's numbers through all four, one at a time.</a:t>
            </a:r>
          </a:p>
        </p:txBody>
      </p:sp>
      <p:sp>
        <p:nvSpPr>
          <p:cNvPr id="4" name="Slide Number Placeholder 3"/>
          <p:cNvSpPr>
            <a:spLocks noGrp="1"/>
          </p:cNvSpPr>
          <p:nvPr>
            <p:ph type="sldNum" sz="quarter" idx="5"/>
          </p:nvPr>
        </p:nvSpPr>
        <p:spPr/>
        <p:txBody>
          <a:bodyPr/>
          <a:lstStyle/>
          <a:p>
            <a:fld id="{8E7A414A-ABBD-4604-8B57-325B509DE169}" type="slidenum">
              <a:rPr lang="en-US" smtClean="0"/>
              <a:t>7</a:t>
            </a:fld>
            <a:endParaRPr lang="en-US"/>
          </a:p>
        </p:txBody>
      </p:sp>
    </p:spTree>
    <p:extLst>
      <p:ext uri="{BB962C8B-B14F-4D97-AF65-F5344CB8AC3E}">
        <p14:creationId xmlns:p14="http://schemas.microsoft.com/office/powerpoint/2010/main" val="225789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 — Lens 1: Descriptive — What Happened?</a:t>
            </a:r>
          </a:p>
          <a:p>
            <a:r>
              <a:rPr lang="en-US" dirty="0"/>
              <a:t>(2:30)</a:t>
            </a:r>
          </a:p>
          <a:p>
            <a:endParaRPr lang="en-US" dirty="0"/>
          </a:p>
          <a:p>
            <a:r>
              <a:rPr lang="en-US" dirty="0"/>
              <a:t>Okay, first lens. Descriptive. The question is simply: what happened?</a:t>
            </a:r>
          </a:p>
          <a:p>
            <a:endParaRPr lang="en-US" dirty="0"/>
          </a:p>
          <a:p>
            <a:r>
              <a:rPr lang="en-US" dirty="0"/>
              <a:t>For Riverside, this is just restating what you already saw on the last slide — 400 volunteers, 52,000 hours, $1.8 million, up 14.29% for the year. Nothing new here, and that's kind of the point.</a:t>
            </a:r>
          </a:p>
          <a:p>
            <a:endParaRPr lang="en-US" dirty="0"/>
          </a:p>
          <a:p>
            <a:r>
              <a:rPr lang="en-US" dirty="0"/>
              <a:t>I want to name something directly: this lens is where many programs live. And I don't say that as a criticism — it's genuinely not a bad place to be. If you’re able to consistently repot your programs figure each year, you're already ahead of some programs. The instinct that tells you "we had a good year" or "something felt off this spring" — that instinct is almost always right.</a:t>
            </a:r>
          </a:p>
          <a:p>
            <a:endParaRPr lang="en-US" dirty="0"/>
          </a:p>
          <a:p>
            <a:r>
              <a:rPr lang="en-US" dirty="0"/>
              <a:t>It's not that descriptive is wrong. It's that it's incomplete. It's the cover of the book, not the story.</a:t>
            </a:r>
          </a:p>
          <a:p>
            <a:endParaRPr lang="en-US" dirty="0"/>
          </a:p>
          <a:p>
            <a:r>
              <a:rPr lang="en-US" dirty="0"/>
              <a:t>Keep this question with you as we go further: what is this data trying to tell you beyond the summary? What's underneath the 14.29%?</a:t>
            </a:r>
          </a:p>
          <a:p>
            <a:endParaRPr lang="en-US" dirty="0"/>
          </a:p>
          <a:p>
            <a:r>
              <a:rPr lang="en-US" dirty="0"/>
              <a:t>(pause — actually let this sit for a second, don't rush into the next slide)</a:t>
            </a:r>
          </a:p>
          <a:p>
            <a:endParaRPr lang="en-US" dirty="0"/>
          </a:p>
        </p:txBody>
      </p:sp>
      <p:sp>
        <p:nvSpPr>
          <p:cNvPr id="4" name="Slide Number Placeholder 3"/>
          <p:cNvSpPr>
            <a:spLocks noGrp="1"/>
          </p:cNvSpPr>
          <p:nvPr>
            <p:ph type="sldNum" sz="quarter" idx="5"/>
          </p:nvPr>
        </p:nvSpPr>
        <p:spPr/>
        <p:txBody>
          <a:bodyPr/>
          <a:lstStyle/>
          <a:p>
            <a:fld id="{8E7A414A-ABBD-4604-8B57-325B509DE169}" type="slidenum">
              <a:rPr lang="en-US" smtClean="0"/>
              <a:t>8</a:t>
            </a:fld>
            <a:endParaRPr lang="en-US"/>
          </a:p>
        </p:txBody>
      </p:sp>
    </p:spTree>
    <p:extLst>
      <p:ext uri="{BB962C8B-B14F-4D97-AF65-F5344CB8AC3E}">
        <p14:creationId xmlns:p14="http://schemas.microsoft.com/office/powerpoint/2010/main" val="2091379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9 — Lens 1: The Math</a:t>
            </a:r>
          </a:p>
          <a:p>
            <a:r>
              <a:rPr lang="en-US" dirty="0"/>
              <a:t>(1:00 — move quickly, tell the room to screenshot it)</a:t>
            </a:r>
          </a:p>
          <a:p>
            <a:endParaRPr lang="en-US" dirty="0"/>
          </a:p>
          <a:p>
            <a:r>
              <a:rPr lang="en-US" dirty="0"/>
              <a:t>Real quick — this is a reference slide, not a lecture. Screenshot it, come back to it Monday when you're actually running your own numbers. I'm going to move fast.</a:t>
            </a:r>
          </a:p>
          <a:p>
            <a:endParaRPr lang="en-US" dirty="0"/>
          </a:p>
          <a:p>
            <a:r>
              <a:rPr lang="en-US" dirty="0"/>
              <a:t>Growth: end-of-year volunteers over start-of-year, times 100.</a:t>
            </a:r>
          </a:p>
          <a:p>
            <a:endParaRPr lang="en-US" dirty="0"/>
          </a:p>
          <a:p>
            <a:r>
              <a:rPr lang="en-US" dirty="0"/>
              <a:t>Service value: your hours times $34.79, the national hourly rate.</a:t>
            </a:r>
          </a:p>
          <a:p>
            <a:endParaRPr lang="en-US" dirty="0"/>
          </a:p>
          <a:p>
            <a:r>
              <a:rPr lang="en-US" dirty="0"/>
              <a:t>ROI: service value over your total budget.</a:t>
            </a:r>
          </a:p>
          <a:p>
            <a:endParaRPr lang="en-US" dirty="0"/>
          </a:p>
          <a:p>
            <a:r>
              <a:rPr lang="en-US" dirty="0"/>
              <a:t>Three numbers, five minutes in a spreadsheet. Onto lens two.</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6707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8268871"/>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1828800" rtl="0" eaLnBrk="1" latinLnBrk="0" hangingPunct="1">
        <a:spcBef>
          <a:spcPct val="0"/>
        </a:spcBef>
        <a:buNone/>
        <a:defRPr sz="8800" kern="1200">
          <a:solidFill>
            <a:schemeClr val="tx1"/>
          </a:solidFill>
          <a:latin typeface="+mj-lt"/>
          <a:ea typeface="+mj-ea"/>
          <a:cs typeface="+mj-cs"/>
        </a:defRPr>
      </a:lvl1pPr>
    </p:titleStyle>
    <p:bodyStyle>
      <a:lvl1pPr marL="685800" indent="-685800" algn="l" defTabSz="1828800" rtl="0" eaLnBrk="1" latinLnBrk="0" hangingPunct="1">
        <a:spcBef>
          <a:spcPct val="20000"/>
        </a:spcBef>
        <a:buFont typeface="Arial" pitchFamily="34" charset="0"/>
        <a:buChar char="•"/>
        <a:defRPr sz="6400" kern="1200">
          <a:solidFill>
            <a:schemeClr val="tx1"/>
          </a:solidFill>
          <a:latin typeface="+mn-lt"/>
          <a:ea typeface="+mn-ea"/>
          <a:cs typeface="+mn-cs"/>
        </a:defRPr>
      </a:lvl1pPr>
      <a:lvl2pPr marL="1485900" indent="-571500" algn="l" defTabSz="1828800" rtl="0" eaLnBrk="1" latinLnBrk="0" hangingPunct="1">
        <a:spcBef>
          <a:spcPct val="20000"/>
        </a:spcBef>
        <a:buFont typeface="Arial" pitchFamily="34" charset="0"/>
        <a:buChar char="–"/>
        <a:defRPr sz="5600" kern="1200">
          <a:solidFill>
            <a:schemeClr val="tx1"/>
          </a:solidFill>
          <a:latin typeface="+mn-lt"/>
          <a:ea typeface="+mn-ea"/>
          <a:cs typeface="+mn-cs"/>
        </a:defRPr>
      </a:lvl2pPr>
      <a:lvl3pPr marL="2286000" indent="-457200" algn="l" defTabSz="1828800" rtl="0" eaLnBrk="1" latinLnBrk="0" hangingPunct="1">
        <a:spcBef>
          <a:spcPct val="20000"/>
        </a:spcBef>
        <a:buFont typeface="Arial" pitchFamily="34" charset="0"/>
        <a:buChar char="•"/>
        <a:defRPr sz="4800" kern="1200">
          <a:solidFill>
            <a:schemeClr val="tx1"/>
          </a:solidFill>
          <a:latin typeface="+mn-lt"/>
          <a:ea typeface="+mn-ea"/>
          <a:cs typeface="+mn-cs"/>
        </a:defRPr>
      </a:lvl3pPr>
      <a:lvl4pPr marL="32004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4pPr>
      <a:lvl5pPr marL="41148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5pPr>
      <a:lvl6pPr marL="50292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4D26"/>
        </a:solidFill>
        <a:effectLst/>
      </p:bgPr>
    </p:bg>
    <p:spTree>
      <p:nvGrpSpPr>
        <p:cNvPr id="1" name=""/>
        <p:cNvGrpSpPr/>
        <p:nvPr/>
      </p:nvGrpSpPr>
      <p:grpSpPr>
        <a:xfrm>
          <a:off x="0" y="0"/>
          <a:ext cx="0" cy="0"/>
          <a:chOff x="0" y="0"/>
          <a:chExt cx="0" cy="0"/>
        </a:xfrm>
      </p:grpSpPr>
      <p:sp>
        <p:nvSpPr>
          <p:cNvPr id="2" name="TextBox 2"/>
          <p:cNvSpPr txBox="1"/>
          <p:nvPr/>
        </p:nvSpPr>
        <p:spPr>
          <a:xfrm>
            <a:off x="1028700" y="8776970"/>
            <a:ext cx="9401175" cy="453201"/>
          </a:xfrm>
          <a:prstGeom prst="rect">
            <a:avLst/>
          </a:prstGeom>
        </p:spPr>
        <p:txBody>
          <a:bodyPr lIns="0" tIns="0" rIns="0" bIns="0" rtlCol="0" anchor="t">
            <a:spAutoFit/>
          </a:bodyPr>
          <a:lstStyle/>
          <a:p>
            <a:pPr marL="0" lvl="0" indent="0" algn="l">
              <a:lnSpc>
                <a:spcPts val="3919"/>
              </a:lnSpc>
              <a:spcBef>
                <a:spcPct val="0"/>
              </a:spcBef>
            </a:pPr>
            <a:r>
              <a:rPr lang="en-US" sz="2799" spc="55" dirty="0">
                <a:solidFill>
                  <a:srgbClr val="E6F1D9"/>
                </a:solidFill>
                <a:latin typeface="Be Vietnam"/>
                <a:ea typeface="Be Vietnam"/>
                <a:cs typeface="Be Vietnam"/>
                <a:sym typeface="Be Vietnam"/>
              </a:rPr>
              <a:t>PRESENTED BY KRISTIN KECKLER-ALEXANDER | 2026</a:t>
            </a:r>
          </a:p>
        </p:txBody>
      </p:sp>
      <p:sp>
        <p:nvSpPr>
          <p:cNvPr id="4" name="TextBox 4"/>
          <p:cNvSpPr txBox="1"/>
          <p:nvPr/>
        </p:nvSpPr>
        <p:spPr>
          <a:xfrm>
            <a:off x="914400" y="1686167"/>
            <a:ext cx="15201900" cy="7078861"/>
          </a:xfrm>
          <a:prstGeom prst="rect">
            <a:avLst/>
          </a:prstGeom>
        </p:spPr>
        <p:txBody>
          <a:bodyPr wrap="square" lIns="0" tIns="0" rIns="0" bIns="0" rtlCol="0" anchor="t">
            <a:spAutoFit/>
          </a:bodyPr>
          <a:lstStyle/>
          <a:p>
            <a:pPr marL="0" lvl="0" indent="0" algn="l"/>
            <a:r>
              <a:rPr lang="en-US" sz="11500" dirty="0">
                <a:solidFill>
                  <a:srgbClr val="B4D88D"/>
                </a:solidFill>
                <a:latin typeface="Roca Two"/>
                <a:ea typeface="Roca Two"/>
                <a:cs typeface="Roca Two"/>
                <a:sym typeface="Roca Two"/>
              </a:rPr>
              <a:t>From Instinct to Insight:  Using Data to Amplify Your Program's Voice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3A7321"/>
        </a:solidFill>
        <a:effectLst/>
      </p:bgPr>
    </p:bg>
    <p:spTree>
      <p:nvGrpSpPr>
        <p:cNvPr id="1" name=""/>
        <p:cNvGrpSpPr/>
        <p:nvPr/>
      </p:nvGrpSpPr>
      <p:grpSpPr>
        <a:xfrm>
          <a:off x="0" y="0"/>
          <a:ext cx="0" cy="0"/>
          <a:chOff x="0" y="0"/>
          <a:chExt cx="0" cy="0"/>
        </a:xfrm>
      </p:grpSpPr>
      <p:grpSp>
        <p:nvGrpSpPr>
          <p:cNvPr id="2" name="Group 2"/>
          <p:cNvGrpSpPr/>
          <p:nvPr/>
        </p:nvGrpSpPr>
        <p:grpSpPr>
          <a:xfrm>
            <a:off x="7858125" y="8790234"/>
            <a:ext cx="6886575" cy="830016"/>
            <a:chOff x="0" y="0"/>
            <a:chExt cx="9182100" cy="1106688"/>
          </a:xfrm>
        </p:grpSpPr>
        <p:sp>
          <p:nvSpPr>
            <p:cNvPr id="3" name="TextBox 3"/>
            <p:cNvSpPr txBox="1"/>
            <p:nvPr/>
          </p:nvSpPr>
          <p:spPr>
            <a:xfrm>
              <a:off x="0" y="-38100"/>
              <a:ext cx="9182100" cy="462280"/>
            </a:xfrm>
            <a:prstGeom prst="rect">
              <a:avLst/>
            </a:prstGeom>
          </p:spPr>
          <p:txBody>
            <a:bodyPr lIns="0" tIns="0" rIns="0" bIns="0" rtlCol="0" anchor="t">
              <a:spAutoFit/>
            </a:bodyPr>
            <a:lstStyle/>
            <a:p>
              <a:pPr marL="0" lvl="0" indent="0" algn="l">
                <a:lnSpc>
                  <a:spcPts val="2940"/>
                </a:lnSpc>
                <a:spcBef>
                  <a:spcPct val="0"/>
                </a:spcBef>
              </a:pPr>
              <a:endParaRPr/>
            </a:p>
          </p:txBody>
        </p:sp>
        <p:sp>
          <p:nvSpPr>
            <p:cNvPr id="4" name="TextBox 4"/>
            <p:cNvSpPr txBox="1"/>
            <p:nvPr/>
          </p:nvSpPr>
          <p:spPr>
            <a:xfrm>
              <a:off x="0" y="710448"/>
              <a:ext cx="9182100" cy="396240"/>
            </a:xfrm>
            <a:prstGeom prst="rect">
              <a:avLst/>
            </a:prstGeom>
          </p:spPr>
          <p:txBody>
            <a:bodyPr lIns="0" tIns="0" rIns="0" bIns="0" rtlCol="0" anchor="t">
              <a:spAutoFit/>
            </a:bodyPr>
            <a:lstStyle/>
            <a:p>
              <a:pPr marL="0" lvl="0" indent="0" algn="l">
                <a:lnSpc>
                  <a:spcPts val="2520"/>
                </a:lnSpc>
              </a:pPr>
              <a:endParaRPr/>
            </a:p>
          </p:txBody>
        </p:sp>
      </p:grpSp>
      <p:grpSp>
        <p:nvGrpSpPr>
          <p:cNvPr id="5" name="Group 5"/>
          <p:cNvGrpSpPr/>
          <p:nvPr/>
        </p:nvGrpSpPr>
        <p:grpSpPr>
          <a:xfrm>
            <a:off x="0" y="5143500"/>
            <a:ext cx="18288000" cy="5211762"/>
            <a:chOff x="0" y="0"/>
            <a:chExt cx="2833290" cy="807438"/>
          </a:xfrm>
        </p:grpSpPr>
        <p:sp>
          <p:nvSpPr>
            <p:cNvPr id="6" name="Freeform 6" descr="Person using laptop"/>
            <p:cNvSpPr/>
            <p:nvPr/>
          </p:nvSpPr>
          <p:spPr>
            <a:xfrm>
              <a:off x="0" y="0"/>
              <a:ext cx="2833290" cy="807438"/>
            </a:xfrm>
            <a:custGeom>
              <a:avLst/>
              <a:gdLst/>
              <a:ahLst/>
              <a:cxnLst/>
              <a:rect l="l" t="t" r="r" b="b"/>
              <a:pathLst>
                <a:path w="2833290" h="807438">
                  <a:moveTo>
                    <a:pt x="10583" y="0"/>
                  </a:moveTo>
                  <a:lnTo>
                    <a:pt x="2822707" y="0"/>
                  </a:lnTo>
                  <a:cubicBezTo>
                    <a:pt x="2828552" y="0"/>
                    <a:pt x="2833290" y="4738"/>
                    <a:pt x="2833290" y="10583"/>
                  </a:cubicBezTo>
                  <a:lnTo>
                    <a:pt x="2833290" y="796855"/>
                  </a:lnTo>
                  <a:cubicBezTo>
                    <a:pt x="2833290" y="799662"/>
                    <a:pt x="2832175" y="802354"/>
                    <a:pt x="2830190" y="804339"/>
                  </a:cubicBezTo>
                  <a:cubicBezTo>
                    <a:pt x="2828205" y="806323"/>
                    <a:pt x="2825513" y="807438"/>
                    <a:pt x="2822707" y="807438"/>
                  </a:cubicBezTo>
                  <a:lnTo>
                    <a:pt x="10583" y="807438"/>
                  </a:lnTo>
                  <a:cubicBezTo>
                    <a:pt x="7776" y="807438"/>
                    <a:pt x="5085" y="806323"/>
                    <a:pt x="3100" y="804339"/>
                  </a:cubicBezTo>
                  <a:cubicBezTo>
                    <a:pt x="1115" y="802354"/>
                    <a:pt x="0" y="799662"/>
                    <a:pt x="0" y="796855"/>
                  </a:cubicBezTo>
                  <a:lnTo>
                    <a:pt x="0" y="10583"/>
                  </a:lnTo>
                  <a:cubicBezTo>
                    <a:pt x="0" y="7776"/>
                    <a:pt x="1115" y="5085"/>
                    <a:pt x="3100" y="3100"/>
                  </a:cubicBezTo>
                  <a:cubicBezTo>
                    <a:pt x="5085" y="1115"/>
                    <a:pt x="7776" y="0"/>
                    <a:pt x="10583" y="0"/>
                  </a:cubicBezTo>
                  <a:close/>
                </a:path>
              </a:pathLst>
            </a:custGeom>
            <a:blipFill>
              <a:blip r:embed="rId4">
                <a:extLst>
                  <a:ext uri="{28A0092B-C50C-407E-A947-70E740481C1C}">
                    <a14:useLocalDpi xmlns:a14="http://schemas.microsoft.com/office/drawing/2010/main" val="0"/>
                  </a:ext>
                </a:extLst>
              </a:blip>
              <a:srcRect/>
              <a:stretch>
                <a:fillRect t="-66966" b="-66966"/>
              </a:stretch>
            </a:blipFill>
          </p:spPr>
          <p:txBody>
            <a:bodyPr/>
            <a:lstStyle/>
            <a:p>
              <a:endParaRPr lang="en-US" dirty="0"/>
            </a:p>
          </p:txBody>
        </p:sp>
      </p:grpSp>
      <p:sp>
        <p:nvSpPr>
          <p:cNvPr id="7" name="TextBox 7"/>
          <p:cNvSpPr txBox="1"/>
          <p:nvPr/>
        </p:nvSpPr>
        <p:spPr>
          <a:xfrm>
            <a:off x="863221" y="2032194"/>
            <a:ext cx="16230600" cy="568938"/>
          </a:xfrm>
          <a:prstGeom prst="rect">
            <a:avLst/>
          </a:prstGeom>
        </p:spPr>
        <p:txBody>
          <a:bodyPr lIns="0" tIns="0" rIns="0" bIns="0" rtlCol="0" anchor="t">
            <a:spAutoFit/>
          </a:bodyPr>
          <a:lstStyle/>
          <a:p>
            <a:pPr marL="0" lvl="0" indent="0" algn="l">
              <a:lnSpc>
                <a:spcPts val="4899"/>
              </a:lnSpc>
              <a:spcBef>
                <a:spcPct val="0"/>
              </a:spcBef>
            </a:pPr>
            <a:r>
              <a:rPr lang="en-US" sz="3499" b="1" spc="34" dirty="0">
                <a:solidFill>
                  <a:srgbClr val="E6F1D9"/>
                </a:solidFill>
                <a:latin typeface="Be Vietnam Ultra-Bold"/>
                <a:ea typeface="Be Vietnam Ultra-Bold"/>
                <a:cs typeface="Be Vietnam Ultra-Bold"/>
                <a:sym typeface="Be Vietnam Ultra-Bold"/>
              </a:rPr>
              <a:t>Why did it happen?</a:t>
            </a:r>
          </a:p>
        </p:txBody>
      </p:sp>
      <p:sp>
        <p:nvSpPr>
          <p:cNvPr id="8" name="TextBox 8"/>
          <p:cNvSpPr txBox="1"/>
          <p:nvPr/>
        </p:nvSpPr>
        <p:spPr>
          <a:xfrm>
            <a:off x="838200" y="927514"/>
            <a:ext cx="16230600" cy="1144480"/>
          </a:xfrm>
          <a:prstGeom prst="rect">
            <a:avLst/>
          </a:prstGeom>
        </p:spPr>
        <p:txBody>
          <a:bodyPr lIns="0" tIns="0" rIns="0" bIns="0" rtlCol="0" anchor="t">
            <a:spAutoFit/>
          </a:bodyPr>
          <a:lstStyle/>
          <a:p>
            <a:pPr marL="0" lvl="0" indent="0" algn="l">
              <a:lnSpc>
                <a:spcPts val="8499"/>
              </a:lnSpc>
            </a:pPr>
            <a:r>
              <a:rPr lang="en-US" sz="8499" dirty="0">
                <a:solidFill>
                  <a:schemeClr val="accent3">
                    <a:lumMod val="60000"/>
                    <a:lumOff val="40000"/>
                  </a:schemeClr>
                </a:solidFill>
                <a:latin typeface="Roca Two"/>
                <a:ea typeface="Roca Two"/>
                <a:cs typeface="Roca Two"/>
                <a:sym typeface="Roca Two"/>
              </a:rPr>
              <a:t>Lens 2: Diagnostic</a:t>
            </a:r>
          </a:p>
        </p:txBody>
      </p:sp>
      <p:sp>
        <p:nvSpPr>
          <p:cNvPr id="9" name="TextBox 9"/>
          <p:cNvSpPr txBox="1"/>
          <p:nvPr/>
        </p:nvSpPr>
        <p:spPr>
          <a:xfrm>
            <a:off x="838200" y="2815833"/>
            <a:ext cx="16230600" cy="1304075"/>
          </a:xfrm>
          <a:prstGeom prst="rect">
            <a:avLst/>
          </a:prstGeom>
        </p:spPr>
        <p:txBody>
          <a:bodyPr lIns="0" tIns="0" rIns="0" bIns="0" rtlCol="0" anchor="t">
            <a:spAutoFit/>
          </a:bodyPr>
          <a:lstStyle/>
          <a:p>
            <a:pPr marL="342900" lvl="0" indent="-342900" algn="l">
              <a:lnSpc>
                <a:spcPts val="3499"/>
              </a:lnSpc>
              <a:buFont typeface="Arial" panose="020B0604020202020204" pitchFamily="34" charset="0"/>
              <a:buChar char="•"/>
            </a:pPr>
            <a:r>
              <a:rPr lang="en-US" sz="2499" spc="49" dirty="0">
                <a:solidFill>
                  <a:srgbClr val="E6F1D9"/>
                </a:solidFill>
                <a:latin typeface="Be Vietnam"/>
                <a:ea typeface="Be Vietnam"/>
                <a:cs typeface="Be Vietnam"/>
                <a:sym typeface="Be Vietnam"/>
              </a:rPr>
              <a:t>Applicant to onboarding: 78.95%</a:t>
            </a:r>
          </a:p>
          <a:p>
            <a:pPr marL="342900" lvl="0" indent="-342900" algn="l">
              <a:lnSpc>
                <a:spcPts val="3499"/>
              </a:lnSpc>
              <a:buFont typeface="Arial" panose="020B0604020202020204" pitchFamily="34" charset="0"/>
              <a:buChar char="•"/>
            </a:pPr>
            <a:r>
              <a:rPr lang="en-US" sz="2499" spc="49" dirty="0">
                <a:solidFill>
                  <a:srgbClr val="E6F1D9"/>
                </a:solidFill>
                <a:latin typeface="Be Vietnam"/>
                <a:ea typeface="Be Vietnam"/>
                <a:cs typeface="Be Vietnam"/>
                <a:sym typeface="Be Vietnam"/>
              </a:rPr>
              <a:t>Overall conversion: 68.42%</a:t>
            </a:r>
          </a:p>
          <a:p>
            <a:pPr marL="342900" lvl="0" indent="-342900" algn="l">
              <a:lnSpc>
                <a:spcPts val="3499"/>
              </a:lnSpc>
              <a:buFont typeface="Arial" panose="020B0604020202020204" pitchFamily="34" charset="0"/>
              <a:buChar char="•"/>
            </a:pPr>
            <a:r>
              <a:rPr lang="en-US" sz="2499" spc="49" dirty="0">
                <a:solidFill>
                  <a:srgbClr val="E6F1D9"/>
                </a:solidFill>
                <a:latin typeface="Be Vietnam"/>
                <a:ea typeface="Be Vietnam"/>
                <a:cs typeface="Be Vietnam"/>
                <a:sym typeface="Be Vietnam"/>
              </a:rPr>
              <a:t>Drop-off rate is normal</a:t>
            </a:r>
          </a:p>
        </p:txBody>
      </p:sp>
      <p:sp>
        <p:nvSpPr>
          <p:cNvPr id="10" name="TextBox 9">
            <a:extLst>
              <a:ext uri="{FF2B5EF4-FFF2-40B4-BE49-F238E27FC236}">
                <a16:creationId xmlns:a16="http://schemas.microsoft.com/office/drawing/2014/main" id="{35B4983F-51CC-033F-545D-A5DD2C284164}"/>
              </a:ext>
            </a:extLst>
          </p:cNvPr>
          <p:cNvSpPr txBox="1"/>
          <p:nvPr/>
        </p:nvSpPr>
        <p:spPr>
          <a:xfrm>
            <a:off x="10057624" y="2218423"/>
            <a:ext cx="7353300" cy="1754326"/>
          </a:xfrm>
          <a:prstGeom prst="rect">
            <a:avLst/>
          </a:prstGeom>
          <a:noFill/>
        </p:spPr>
        <p:txBody>
          <a:bodyPr wrap="square" rtlCol="0">
            <a:spAutoFit/>
          </a:bodyPr>
          <a:lstStyle/>
          <a:p>
            <a:r>
              <a:rPr lang="en-US" sz="3600" dirty="0">
                <a:solidFill>
                  <a:schemeClr val="accent3">
                    <a:lumMod val="60000"/>
                    <a:lumOff val="40000"/>
                  </a:schemeClr>
                </a:solidFill>
                <a:latin typeface="Roca Two Bold" panose="020B0604020202020204" charset="0"/>
              </a:rPr>
              <a:t>The diagnostic question isn’t “why do people leave?” It’s “is our normal shifting?”</a:t>
            </a:r>
          </a:p>
        </p:txBody>
      </p:sp>
      <p:sp>
        <p:nvSpPr>
          <p:cNvPr id="12" name="TextBox 11">
            <a:extLst>
              <a:ext uri="{FF2B5EF4-FFF2-40B4-BE49-F238E27FC236}">
                <a16:creationId xmlns:a16="http://schemas.microsoft.com/office/drawing/2014/main" id="{CA7922F1-01EA-7E4C-E96C-D6569C4498D6}"/>
              </a:ext>
            </a:extLst>
          </p:cNvPr>
          <p:cNvSpPr txBox="1"/>
          <p:nvPr/>
        </p:nvSpPr>
        <p:spPr>
          <a:xfrm>
            <a:off x="12420600" y="7361275"/>
            <a:ext cx="5638800" cy="2800767"/>
          </a:xfrm>
          <a:prstGeom prst="rect">
            <a:avLst/>
          </a:prstGeom>
          <a:solidFill>
            <a:schemeClr val="bg2">
              <a:alpha val="62000"/>
            </a:schemeClr>
          </a:solidFill>
        </p:spPr>
        <p:txBody>
          <a:bodyPr wrap="square">
            <a:spAutoFit/>
          </a:bodyPr>
          <a:lstStyle/>
          <a:p>
            <a:r>
              <a:rPr lang="en-US" sz="4400" b="1" dirty="0">
                <a:solidFill>
                  <a:schemeClr val="accent3">
                    <a:lumMod val="50000"/>
                  </a:schemeClr>
                </a:solidFill>
                <a:latin typeface="Be Vietnam" panose="020B0604020202020204" charset="0"/>
              </a:rPr>
              <a:t>Data doesn’t tell you there’s a problem. It tells you something changed</a:t>
            </a:r>
            <a:r>
              <a:rPr lang="en-US" dirty="0">
                <a:solidFill>
                  <a:schemeClr val="accent3">
                    <a:lumMod val="50000"/>
                  </a:schemeClr>
                </a:solidFill>
              </a:rPr>
              <a:t>.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D5A27"/>
        </a:solidFill>
        <a:effectLst/>
      </p:bgPr>
    </p:bg>
    <p:spTree>
      <p:nvGrpSpPr>
        <p:cNvPr id="1" name=""/>
        <p:cNvGrpSpPr/>
        <p:nvPr/>
      </p:nvGrpSpPr>
      <p:grpSpPr>
        <a:xfrm>
          <a:off x="0" y="0"/>
          <a:ext cx="0" cy="0"/>
          <a:chOff x="0" y="0"/>
          <a:chExt cx="0" cy="0"/>
        </a:xfrm>
      </p:grpSpPr>
      <p:sp>
        <p:nvSpPr>
          <p:cNvPr id="2" name="Text 0"/>
          <p:cNvSpPr/>
          <p:nvPr/>
        </p:nvSpPr>
        <p:spPr>
          <a:xfrm>
            <a:off x="640080" y="964214"/>
            <a:ext cx="16459200" cy="1005840"/>
          </a:xfrm>
          <a:prstGeom prst="rect">
            <a:avLst/>
          </a:prstGeom>
          <a:noFill/>
          <a:ln/>
        </p:spPr>
        <p:txBody>
          <a:bodyPr wrap="square" lIns="0" tIns="0" rIns="0" bIns="0" rtlCol="0" anchor="ctr"/>
          <a:lstStyle/>
          <a:p>
            <a:pPr defTabSz="1828800"/>
            <a:r>
              <a:rPr lang="en-US" sz="6400" b="1" dirty="0">
                <a:solidFill>
                  <a:srgbClr val="A8C97F"/>
                </a:solidFill>
                <a:latin typeface="Cambria" pitchFamily="34" charset="0"/>
                <a:ea typeface="Cambria" pitchFamily="34" charset="-122"/>
                <a:cs typeface="Cambria" pitchFamily="34" charset="-120"/>
              </a:rPr>
              <a:t>Lens 2: Diagnostic</a:t>
            </a:r>
            <a:endParaRPr lang="en-US" sz="6400" dirty="0">
              <a:solidFill>
                <a:prstClr val="black"/>
              </a:solidFill>
              <a:latin typeface="Calibri" panose="020F0502020204030204"/>
            </a:endParaRPr>
          </a:p>
        </p:txBody>
      </p:sp>
      <p:sp>
        <p:nvSpPr>
          <p:cNvPr id="3" name="Text 1"/>
          <p:cNvSpPr/>
          <p:nvPr/>
        </p:nvSpPr>
        <p:spPr>
          <a:xfrm>
            <a:off x="640080" y="2070877"/>
            <a:ext cx="16459200" cy="640080"/>
          </a:xfrm>
          <a:prstGeom prst="rect">
            <a:avLst/>
          </a:prstGeom>
          <a:noFill/>
          <a:ln/>
        </p:spPr>
        <p:txBody>
          <a:bodyPr wrap="square" lIns="0" tIns="0" rIns="0" bIns="0" rtlCol="0" anchor="ctr"/>
          <a:lstStyle/>
          <a:p>
            <a:pPr defTabSz="1828800"/>
            <a:r>
              <a:rPr lang="en-US" sz="3000" i="1" dirty="0">
                <a:solidFill>
                  <a:srgbClr val="E6F1D9"/>
                </a:solidFill>
                <a:latin typeface="Calibri" pitchFamily="34" charset="0"/>
                <a:ea typeface="Calibri" pitchFamily="34" charset="-122"/>
                <a:cs typeface="Calibri" pitchFamily="34" charset="-120"/>
              </a:rPr>
              <a:t>Finding Where the Gap Is</a:t>
            </a:r>
            <a:endParaRPr lang="en-US" sz="3000" dirty="0">
              <a:solidFill>
                <a:prstClr val="black"/>
              </a:solidFill>
              <a:latin typeface="Calibri" panose="020F0502020204030204"/>
            </a:endParaRPr>
          </a:p>
        </p:txBody>
      </p:sp>
      <p:graphicFrame>
        <p:nvGraphicFramePr>
          <p:cNvPr id="4" name="Table 0"/>
          <p:cNvGraphicFramePr>
            <a:graphicFrameLocks noGrp="1"/>
          </p:cNvGraphicFramePr>
          <p:nvPr>
            <p:extLst>
              <p:ext uri="{D42A27DB-BD31-4B8C-83A1-F6EECF244321}">
                <p14:modId xmlns:p14="http://schemas.microsoft.com/office/powerpoint/2010/main" val="1459786850"/>
              </p:ext>
            </p:extLst>
          </p:nvPr>
        </p:nvGraphicFramePr>
        <p:xfrm>
          <a:off x="640080" y="3314700"/>
          <a:ext cx="17007840" cy="5967984"/>
        </p:xfrm>
        <a:graphic>
          <a:graphicData uri="http://schemas.openxmlformats.org/drawingml/2006/table">
            <a:tbl>
              <a:tblPr/>
              <a:tblGrid>
                <a:gridCol w="5669280">
                  <a:extLst>
                    <a:ext uri="{9D8B030D-6E8A-4147-A177-3AD203B41FA5}">
                      <a16:colId xmlns:a16="http://schemas.microsoft.com/office/drawing/2014/main" val="20000"/>
                    </a:ext>
                  </a:extLst>
                </a:gridCol>
                <a:gridCol w="5669280">
                  <a:extLst>
                    <a:ext uri="{9D8B030D-6E8A-4147-A177-3AD203B41FA5}">
                      <a16:colId xmlns:a16="http://schemas.microsoft.com/office/drawing/2014/main" val="20001"/>
                    </a:ext>
                  </a:extLst>
                </a:gridCol>
                <a:gridCol w="5669280">
                  <a:extLst>
                    <a:ext uri="{9D8B030D-6E8A-4147-A177-3AD203B41FA5}">
                      <a16:colId xmlns:a16="http://schemas.microsoft.com/office/drawing/2014/main" val="20002"/>
                    </a:ext>
                  </a:extLst>
                </a:gridCol>
              </a:tblGrid>
              <a:tr h="701040">
                <a:tc>
                  <a:txBody>
                    <a:bodyPr/>
                    <a:lstStyle/>
                    <a:p>
                      <a:pPr marL="0" indent="0" algn="ctr">
                        <a:buNone/>
                      </a:pPr>
                      <a:r>
                        <a:rPr lang="en-US" sz="2600" b="1" dirty="0">
                          <a:solidFill>
                            <a:srgbClr val="2D5A27"/>
                          </a:solidFill>
                          <a:latin typeface="Calibri" pitchFamily="34" charset="0"/>
                          <a:ea typeface="Calibri" pitchFamily="34" charset="-122"/>
                          <a:cs typeface="Calibri" pitchFamily="34" charset="-120"/>
                        </a:rPr>
                        <a:t>You already have</a:t>
                      </a:r>
                      <a:endParaRPr lang="en-US" sz="26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7DB560"/>
                    </a:solidFill>
                  </a:tcPr>
                </a:tc>
                <a:tc>
                  <a:txBody>
                    <a:bodyPr/>
                    <a:lstStyle/>
                    <a:p>
                      <a:pPr marL="0" indent="0" algn="ctr">
                        <a:buNone/>
                      </a:pPr>
                      <a:r>
                        <a:rPr lang="en-US" sz="2600" b="1" dirty="0">
                          <a:solidFill>
                            <a:srgbClr val="2D5A27"/>
                          </a:solidFill>
                          <a:latin typeface="Calibri" pitchFamily="34" charset="0"/>
                          <a:ea typeface="Calibri" pitchFamily="34" charset="-122"/>
                          <a:cs typeface="Calibri" pitchFamily="34" charset="-120"/>
                        </a:rPr>
                        <a:t>The calculation</a:t>
                      </a:r>
                      <a:endParaRPr lang="en-US" sz="26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7DB560"/>
                    </a:solidFill>
                  </a:tcPr>
                </a:tc>
                <a:tc>
                  <a:txBody>
                    <a:bodyPr/>
                    <a:lstStyle/>
                    <a:p>
                      <a:pPr marL="0" indent="0" algn="ctr">
                        <a:buNone/>
                      </a:pPr>
                      <a:r>
                        <a:rPr lang="en-US" sz="2600" b="1" dirty="0">
                          <a:solidFill>
                            <a:srgbClr val="2D5A27"/>
                          </a:solidFill>
                          <a:latin typeface="Calibri" pitchFamily="34" charset="0"/>
                          <a:ea typeface="Calibri" pitchFamily="34" charset="-122"/>
                          <a:cs typeface="Calibri" pitchFamily="34" charset="-120"/>
                        </a:rPr>
                        <a:t>What it tells you</a:t>
                      </a:r>
                      <a:endParaRPr lang="en-US" sz="26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7DB560"/>
                    </a:solidFill>
                  </a:tcPr>
                </a:tc>
                <a:extLst>
                  <a:ext uri="{0D108BD9-81ED-4DB2-BD59-A6C34878D82A}">
                    <a16:rowId xmlns:a16="http://schemas.microsoft.com/office/drawing/2014/main" val="10000"/>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Applicants + completed onboarding count</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Onboarded ÷ applicants × 100</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How well you convert interest</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extLst>
                  <a:ext uri="{0D108BD9-81ED-4DB2-BD59-A6C34878D82A}">
                    <a16:rowId xmlns:a16="http://schemas.microsoft.com/office/drawing/2014/main" val="10001"/>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Onboarded count + became active count</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Active ÷ onboarded × 100</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Where drop-off happens</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extLst>
                  <a:ext uri="{0D108BD9-81ED-4DB2-BD59-A6C34878D82A}">
                    <a16:rowId xmlns:a16="http://schemas.microsoft.com/office/drawing/2014/main" val="10002"/>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Start of year count + volunteers lost</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Lost ÷ start of year × 100</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Your churn rate</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extLst>
                  <a:ext uri="{0D108BD9-81ED-4DB2-BD59-A6C34878D82A}">
                    <a16:rowId xmlns:a16="http://schemas.microsoft.com/office/drawing/2014/main" val="10003"/>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Your churn rate + national average (35%)</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Your rate vs. </a:t>
                      </a:r>
                      <a:r>
                        <a:rPr lang="en-US" sz="2400">
                          <a:solidFill>
                            <a:srgbClr val="E6F1D9"/>
                          </a:solidFill>
                          <a:latin typeface="Calibri" pitchFamily="34" charset="0"/>
                          <a:ea typeface="Calibri" pitchFamily="34" charset="-122"/>
                          <a:cs typeface="Calibri" pitchFamily="34" charset="-120"/>
                        </a:rPr>
                        <a:t>national rate</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Is your normal shifting?</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64D26"/>
        </a:solidFill>
        <a:effectLst/>
      </p:bgPr>
    </p:bg>
    <p:spTree>
      <p:nvGrpSpPr>
        <p:cNvPr id="1" name=""/>
        <p:cNvGrpSpPr/>
        <p:nvPr/>
      </p:nvGrpSpPr>
      <p:grpSpPr>
        <a:xfrm>
          <a:off x="0" y="0"/>
          <a:ext cx="0" cy="0"/>
          <a:chOff x="0" y="0"/>
          <a:chExt cx="0" cy="0"/>
        </a:xfrm>
      </p:grpSpPr>
      <p:sp>
        <p:nvSpPr>
          <p:cNvPr id="2" name="TextBox 2"/>
          <p:cNvSpPr txBox="1"/>
          <p:nvPr/>
        </p:nvSpPr>
        <p:spPr>
          <a:xfrm>
            <a:off x="6781801" y="1999094"/>
            <a:ext cx="10896599" cy="1197315"/>
          </a:xfrm>
          <a:prstGeom prst="rect">
            <a:avLst/>
          </a:prstGeom>
        </p:spPr>
        <p:txBody>
          <a:bodyPr wrap="square" lIns="0" tIns="0" rIns="0" bIns="0" rtlCol="0" anchor="t">
            <a:spAutoFit/>
          </a:bodyPr>
          <a:lstStyle/>
          <a:p>
            <a:pPr marL="0" lvl="0" indent="0" algn="l">
              <a:lnSpc>
                <a:spcPts val="4899"/>
              </a:lnSpc>
              <a:spcBef>
                <a:spcPct val="0"/>
              </a:spcBef>
            </a:pPr>
            <a:r>
              <a:rPr lang="en-US" sz="3499" b="1" spc="34" dirty="0">
                <a:solidFill>
                  <a:srgbClr val="E6F1D9"/>
                </a:solidFill>
                <a:latin typeface="Be Vietnam Ultra-Bold"/>
                <a:ea typeface="Be Vietnam Ultra-Bold"/>
                <a:cs typeface="Be Vietnam Ultra-Bold"/>
                <a:sym typeface="Be Vietnam Ultra-Bold"/>
              </a:rPr>
              <a:t>What’s likely to happen next?</a:t>
            </a:r>
            <a:br>
              <a:rPr lang="en-US" sz="3499" b="1" spc="34" dirty="0">
                <a:solidFill>
                  <a:srgbClr val="E6F1D9"/>
                </a:solidFill>
                <a:latin typeface="Be Vietnam Ultra-Bold"/>
                <a:ea typeface="Be Vietnam Ultra-Bold"/>
                <a:cs typeface="Be Vietnam Ultra-Bold"/>
                <a:sym typeface="Be Vietnam Ultra-Bold"/>
              </a:rPr>
            </a:br>
            <a:r>
              <a:rPr lang="en-US" sz="3499" b="1" spc="34" dirty="0">
                <a:solidFill>
                  <a:srgbClr val="E6F1D9"/>
                </a:solidFill>
                <a:latin typeface="Be Vietnam Ultra-Bold"/>
                <a:ea typeface="Be Vietnam Ultra-Bold"/>
                <a:cs typeface="Be Vietnam Ultra-Bold"/>
                <a:sym typeface="Be Vietnam Ultra-Bold"/>
              </a:rPr>
              <a:t> </a:t>
            </a:r>
          </a:p>
        </p:txBody>
      </p:sp>
      <p:sp>
        <p:nvSpPr>
          <p:cNvPr id="3" name="TextBox 3"/>
          <p:cNvSpPr txBox="1"/>
          <p:nvPr/>
        </p:nvSpPr>
        <p:spPr>
          <a:xfrm>
            <a:off x="6781801" y="3208395"/>
            <a:ext cx="9943992" cy="1969770"/>
          </a:xfrm>
          <a:prstGeom prst="rect">
            <a:avLst/>
          </a:prstGeom>
        </p:spPr>
        <p:txBody>
          <a:bodyPr wrap="square" lIns="0" tIns="0" rIns="0" bIns="0" rtlCol="0" anchor="t">
            <a:spAutoFit/>
          </a:bodyPr>
          <a:lstStyle/>
          <a:p>
            <a:pPr marL="342900" lvl="0" indent="-342900" algn="l">
              <a:buFont typeface="Arial" panose="020B0604020202020204" pitchFamily="34" charset="0"/>
              <a:buChar char="•"/>
            </a:pPr>
            <a:r>
              <a:rPr lang="en-US" sz="3200" spc="49" dirty="0">
                <a:solidFill>
                  <a:srgbClr val="E6F1D9"/>
                </a:solidFill>
                <a:latin typeface="Be Vietnam"/>
                <a:ea typeface="Be Vietnam"/>
                <a:cs typeface="Be Vietnam"/>
                <a:sym typeface="Be Vietnam"/>
              </a:rPr>
              <a:t>Growth velocity: 14.29%</a:t>
            </a:r>
          </a:p>
          <a:p>
            <a:pPr marL="342900" lvl="0" indent="-342900" algn="l">
              <a:buFont typeface="Arial" panose="020B0604020202020204" pitchFamily="34" charset="0"/>
              <a:buChar char="•"/>
            </a:pPr>
            <a:r>
              <a:rPr lang="en-US" sz="3200" spc="49" dirty="0">
                <a:solidFill>
                  <a:srgbClr val="E6F1D9"/>
                </a:solidFill>
                <a:latin typeface="Be Vietnam"/>
                <a:ea typeface="Be Vietnam"/>
                <a:cs typeface="Be Vietnam"/>
                <a:sym typeface="Be Vietnam"/>
              </a:rPr>
              <a:t>Projected 2025: ~455 volunteers if trends hold</a:t>
            </a:r>
          </a:p>
          <a:p>
            <a:pPr marL="342900" lvl="0" indent="-342900" algn="l">
              <a:buFont typeface="Arial" panose="020B0604020202020204" pitchFamily="34" charset="0"/>
              <a:buChar char="•"/>
            </a:pPr>
            <a:r>
              <a:rPr lang="en-US" sz="3200" spc="49" dirty="0">
                <a:solidFill>
                  <a:srgbClr val="E6F1D9"/>
                </a:solidFill>
                <a:latin typeface="Be Vietnam"/>
                <a:ea typeface="Be Vietnam"/>
                <a:cs typeface="Be Vietnam"/>
                <a:sym typeface="Be Vietnam"/>
              </a:rPr>
              <a:t>If conversion dips to 63%: ~430</a:t>
            </a:r>
          </a:p>
          <a:p>
            <a:pPr marL="342900" lvl="0" indent="-342900" algn="l">
              <a:buFont typeface="Arial" panose="020B0604020202020204" pitchFamily="34" charset="0"/>
              <a:buChar char="•"/>
            </a:pPr>
            <a:r>
              <a:rPr lang="en-US" sz="3200" spc="49" dirty="0">
                <a:solidFill>
                  <a:srgbClr val="E6F1D9"/>
                </a:solidFill>
                <a:latin typeface="Be Vietnam"/>
                <a:ea typeface="Be Vietnam"/>
                <a:cs typeface="Be Vietnam"/>
                <a:sym typeface="Be Vietnam"/>
              </a:rPr>
              <a:t>122 volunteers at risk against national average</a:t>
            </a:r>
          </a:p>
        </p:txBody>
      </p:sp>
      <p:sp>
        <p:nvSpPr>
          <p:cNvPr id="5" name="TextBox 5"/>
          <p:cNvSpPr txBox="1"/>
          <p:nvPr/>
        </p:nvSpPr>
        <p:spPr>
          <a:xfrm>
            <a:off x="6950092" y="7605792"/>
            <a:ext cx="9607409" cy="1477328"/>
          </a:xfrm>
          <a:prstGeom prst="rect">
            <a:avLst/>
          </a:prstGeom>
        </p:spPr>
        <p:txBody>
          <a:bodyPr wrap="square" lIns="0" tIns="0" rIns="0" bIns="0" rtlCol="0" anchor="t">
            <a:spAutoFit/>
          </a:bodyPr>
          <a:lstStyle/>
          <a:p>
            <a:pPr lvl="0"/>
            <a:r>
              <a:rPr lang="en-US" sz="4800" spc="49" dirty="0">
                <a:solidFill>
                  <a:schemeClr val="accent3">
                    <a:lumMod val="60000"/>
                    <a:lumOff val="40000"/>
                  </a:schemeClr>
                </a:solidFill>
                <a:latin typeface="Roca Two Bold" panose="020B0604020202020204" charset="0"/>
                <a:ea typeface="Be Vietnam"/>
                <a:cs typeface="Be Vietnam"/>
                <a:sym typeface="Be Vietnam"/>
              </a:rPr>
              <a:t>The question is: </a:t>
            </a:r>
            <a:r>
              <a:rPr lang="en-US" sz="4800" b="1" dirty="0">
                <a:solidFill>
                  <a:schemeClr val="accent3">
                    <a:lumMod val="60000"/>
                    <a:lumOff val="40000"/>
                  </a:schemeClr>
                </a:solidFill>
                <a:latin typeface="Roca Two Bold" panose="020B0604020202020204" charset="0"/>
              </a:rPr>
              <a:t>If nothing changes, where are we headed?</a:t>
            </a:r>
            <a:endParaRPr lang="en-US" sz="4800" spc="49" dirty="0">
              <a:solidFill>
                <a:schemeClr val="accent3">
                  <a:lumMod val="60000"/>
                  <a:lumOff val="40000"/>
                </a:schemeClr>
              </a:solidFill>
              <a:latin typeface="Roca Two Bold" panose="020B0604020202020204" charset="0"/>
              <a:ea typeface="Be Vietnam"/>
              <a:cs typeface="Be Vietnam"/>
              <a:sym typeface="Be Vietnam"/>
            </a:endParaRPr>
          </a:p>
        </p:txBody>
      </p:sp>
      <p:sp>
        <p:nvSpPr>
          <p:cNvPr id="6" name="AutoShape 6"/>
          <p:cNvSpPr/>
          <p:nvPr/>
        </p:nvSpPr>
        <p:spPr>
          <a:xfrm>
            <a:off x="6629400" y="6362700"/>
            <a:ext cx="11391792" cy="0"/>
          </a:xfrm>
          <a:prstGeom prst="line">
            <a:avLst/>
          </a:prstGeom>
          <a:ln w="9525" cap="flat">
            <a:solidFill>
              <a:srgbClr val="E6F1D9"/>
            </a:solidFill>
            <a:prstDash val="solid"/>
            <a:headEnd type="none" w="sm" len="sm"/>
            <a:tailEnd type="none" w="sm" len="sm"/>
          </a:ln>
        </p:spPr>
        <p:txBody>
          <a:bodyPr/>
          <a:lstStyle/>
          <a:p>
            <a:endParaRPr lang="en-US"/>
          </a:p>
        </p:txBody>
      </p:sp>
      <p:sp>
        <p:nvSpPr>
          <p:cNvPr id="8" name="TextBox 8"/>
          <p:cNvSpPr txBox="1"/>
          <p:nvPr/>
        </p:nvSpPr>
        <p:spPr>
          <a:xfrm>
            <a:off x="6781801" y="831944"/>
            <a:ext cx="10896600" cy="1144480"/>
          </a:xfrm>
          <a:prstGeom prst="rect">
            <a:avLst/>
          </a:prstGeom>
        </p:spPr>
        <p:txBody>
          <a:bodyPr wrap="square" lIns="0" tIns="0" rIns="0" bIns="0" rtlCol="0" anchor="t">
            <a:spAutoFit/>
          </a:bodyPr>
          <a:lstStyle/>
          <a:p>
            <a:pPr marL="0" lvl="0" indent="0" algn="l">
              <a:lnSpc>
                <a:spcPts val="8499"/>
              </a:lnSpc>
            </a:pPr>
            <a:r>
              <a:rPr lang="en-US" sz="8499" dirty="0">
                <a:solidFill>
                  <a:srgbClr val="B4D88D"/>
                </a:solidFill>
                <a:latin typeface="Roca Two"/>
                <a:ea typeface="Roca Two"/>
                <a:cs typeface="Roca Two"/>
                <a:sym typeface="Roca Two"/>
              </a:rPr>
              <a:t>Lens 3: Predictive</a:t>
            </a:r>
          </a:p>
        </p:txBody>
      </p:sp>
      <p:sp>
        <p:nvSpPr>
          <p:cNvPr id="10" name="Freeform 3" descr="Aerial view of winding road in forest">
            <a:extLst>
              <a:ext uri="{FF2B5EF4-FFF2-40B4-BE49-F238E27FC236}">
                <a16:creationId xmlns:a16="http://schemas.microsoft.com/office/drawing/2014/main" id="{E2EEBE61-F58B-D3D0-5F9C-8F45A41CA542}"/>
              </a:ext>
            </a:extLst>
          </p:cNvPr>
          <p:cNvSpPr/>
          <p:nvPr/>
        </p:nvSpPr>
        <p:spPr>
          <a:xfrm>
            <a:off x="1" y="-324545"/>
            <a:ext cx="6324600" cy="10936089"/>
          </a:xfrm>
          <a:custGeom>
            <a:avLst/>
            <a:gdLst/>
            <a:ahLst/>
            <a:cxnLst/>
            <a:rect l="l" t="t" r="r" b="b"/>
            <a:pathLst>
              <a:path w="1376330" h="1694286">
                <a:moveTo>
                  <a:pt x="21787" y="0"/>
                </a:moveTo>
                <a:lnTo>
                  <a:pt x="1354543" y="0"/>
                </a:lnTo>
                <a:cubicBezTo>
                  <a:pt x="1360322" y="0"/>
                  <a:pt x="1365863" y="2295"/>
                  <a:pt x="1369949" y="6381"/>
                </a:cubicBezTo>
                <a:cubicBezTo>
                  <a:pt x="1374035" y="10467"/>
                  <a:pt x="1376330" y="16008"/>
                  <a:pt x="1376330" y="21787"/>
                </a:cubicBezTo>
                <a:lnTo>
                  <a:pt x="1376330" y="1672499"/>
                </a:lnTo>
                <a:cubicBezTo>
                  <a:pt x="1376330" y="1678277"/>
                  <a:pt x="1374035" y="1683819"/>
                  <a:pt x="1369949" y="1687904"/>
                </a:cubicBezTo>
                <a:cubicBezTo>
                  <a:pt x="1365863" y="1691990"/>
                  <a:pt x="1360322" y="1694286"/>
                  <a:pt x="1354543" y="1694286"/>
                </a:cubicBezTo>
                <a:lnTo>
                  <a:pt x="21787" y="1694286"/>
                </a:lnTo>
                <a:cubicBezTo>
                  <a:pt x="16008" y="1694286"/>
                  <a:pt x="10467" y="1691990"/>
                  <a:pt x="6381" y="1687904"/>
                </a:cubicBezTo>
                <a:cubicBezTo>
                  <a:pt x="2295" y="1683819"/>
                  <a:pt x="0" y="1678277"/>
                  <a:pt x="0" y="1672499"/>
                </a:cubicBezTo>
                <a:lnTo>
                  <a:pt x="0" y="21787"/>
                </a:lnTo>
                <a:cubicBezTo>
                  <a:pt x="0" y="16008"/>
                  <a:pt x="2295" y="10467"/>
                  <a:pt x="6381" y="6381"/>
                </a:cubicBezTo>
                <a:cubicBezTo>
                  <a:pt x="10467" y="2295"/>
                  <a:pt x="16008" y="0"/>
                  <a:pt x="21787" y="0"/>
                </a:cubicBezTo>
                <a:close/>
              </a:path>
            </a:pathLst>
          </a:custGeom>
          <a:blipFill>
            <a:blip r:embed="rId3">
              <a:extLst>
                <a:ext uri="{28A0092B-C50C-407E-A947-70E740481C1C}">
                  <a14:useLocalDpi xmlns:a14="http://schemas.microsoft.com/office/drawing/2010/main" val="0"/>
                </a:ext>
              </a:extLst>
            </a:blip>
            <a:srcRect/>
            <a:stretch>
              <a:fillRect l="-65396" r="-65396"/>
            </a:stretch>
          </a:blipFill>
        </p:spPr>
        <p:txBody>
          <a:bodyPr/>
          <a:lstStyle/>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D5A27"/>
        </a:solidFill>
        <a:effectLst/>
      </p:bgPr>
    </p:bg>
    <p:spTree>
      <p:nvGrpSpPr>
        <p:cNvPr id="1" name=""/>
        <p:cNvGrpSpPr/>
        <p:nvPr/>
      </p:nvGrpSpPr>
      <p:grpSpPr>
        <a:xfrm>
          <a:off x="0" y="0"/>
          <a:ext cx="0" cy="0"/>
          <a:chOff x="0" y="0"/>
          <a:chExt cx="0" cy="0"/>
        </a:xfrm>
      </p:grpSpPr>
      <p:sp>
        <p:nvSpPr>
          <p:cNvPr id="2" name="Text 0"/>
          <p:cNvSpPr/>
          <p:nvPr/>
        </p:nvSpPr>
        <p:spPr>
          <a:xfrm>
            <a:off x="640080" y="1546860"/>
            <a:ext cx="16459200" cy="1005840"/>
          </a:xfrm>
          <a:prstGeom prst="rect">
            <a:avLst/>
          </a:prstGeom>
          <a:noFill/>
          <a:ln/>
        </p:spPr>
        <p:txBody>
          <a:bodyPr wrap="square" lIns="0" tIns="0" rIns="0" bIns="0" rtlCol="0" anchor="ctr"/>
          <a:lstStyle/>
          <a:p>
            <a:pPr defTabSz="1828800"/>
            <a:r>
              <a:rPr lang="en-US" sz="6400" b="1" dirty="0">
                <a:solidFill>
                  <a:srgbClr val="A8C97F"/>
                </a:solidFill>
                <a:latin typeface="Cambria" pitchFamily="34" charset="0"/>
                <a:ea typeface="Cambria" pitchFamily="34" charset="-122"/>
                <a:cs typeface="Cambria" pitchFamily="34" charset="-120"/>
              </a:rPr>
              <a:t>Lens 3: Predictive</a:t>
            </a:r>
            <a:endParaRPr lang="en-US" sz="6400" dirty="0">
              <a:solidFill>
                <a:prstClr val="black"/>
              </a:solidFill>
              <a:latin typeface="Calibri" panose="020F0502020204030204"/>
            </a:endParaRPr>
          </a:p>
        </p:txBody>
      </p:sp>
      <p:sp>
        <p:nvSpPr>
          <p:cNvPr id="3" name="Text 1"/>
          <p:cNvSpPr/>
          <p:nvPr/>
        </p:nvSpPr>
        <p:spPr>
          <a:xfrm>
            <a:off x="640080" y="2552700"/>
            <a:ext cx="16459200" cy="640080"/>
          </a:xfrm>
          <a:prstGeom prst="rect">
            <a:avLst/>
          </a:prstGeom>
          <a:noFill/>
          <a:ln/>
        </p:spPr>
        <p:txBody>
          <a:bodyPr wrap="square" lIns="0" tIns="0" rIns="0" bIns="0" rtlCol="0" anchor="ctr"/>
          <a:lstStyle/>
          <a:p>
            <a:pPr defTabSz="1828800"/>
            <a:r>
              <a:rPr lang="en-US" sz="3000" i="1" dirty="0">
                <a:solidFill>
                  <a:srgbClr val="E6F1D9"/>
                </a:solidFill>
                <a:latin typeface="Calibri" pitchFamily="34" charset="0"/>
                <a:ea typeface="Calibri" pitchFamily="34" charset="-122"/>
                <a:cs typeface="Calibri" pitchFamily="34" charset="-120"/>
              </a:rPr>
              <a:t>Projecting Forward</a:t>
            </a:r>
            <a:endParaRPr lang="en-US" sz="3000" dirty="0">
              <a:solidFill>
                <a:prstClr val="black"/>
              </a:solidFill>
              <a:latin typeface="Calibri" panose="020F0502020204030204"/>
            </a:endParaRPr>
          </a:p>
        </p:txBody>
      </p:sp>
      <p:graphicFrame>
        <p:nvGraphicFramePr>
          <p:cNvPr id="4" name="Table 0"/>
          <p:cNvGraphicFramePr>
            <a:graphicFrameLocks noGrp="1"/>
          </p:cNvGraphicFramePr>
          <p:nvPr>
            <p:extLst>
              <p:ext uri="{D42A27DB-BD31-4B8C-83A1-F6EECF244321}">
                <p14:modId xmlns:p14="http://schemas.microsoft.com/office/powerpoint/2010/main" val="2247040656"/>
              </p:ext>
            </p:extLst>
          </p:nvPr>
        </p:nvGraphicFramePr>
        <p:xfrm>
          <a:off x="640080" y="4000500"/>
          <a:ext cx="17007840" cy="4651248"/>
        </p:xfrm>
        <a:graphic>
          <a:graphicData uri="http://schemas.openxmlformats.org/drawingml/2006/table">
            <a:tbl>
              <a:tblPr/>
              <a:tblGrid>
                <a:gridCol w="5669280">
                  <a:extLst>
                    <a:ext uri="{9D8B030D-6E8A-4147-A177-3AD203B41FA5}">
                      <a16:colId xmlns:a16="http://schemas.microsoft.com/office/drawing/2014/main" val="20000"/>
                    </a:ext>
                  </a:extLst>
                </a:gridCol>
                <a:gridCol w="5669280">
                  <a:extLst>
                    <a:ext uri="{9D8B030D-6E8A-4147-A177-3AD203B41FA5}">
                      <a16:colId xmlns:a16="http://schemas.microsoft.com/office/drawing/2014/main" val="20001"/>
                    </a:ext>
                  </a:extLst>
                </a:gridCol>
                <a:gridCol w="5669280">
                  <a:extLst>
                    <a:ext uri="{9D8B030D-6E8A-4147-A177-3AD203B41FA5}">
                      <a16:colId xmlns:a16="http://schemas.microsoft.com/office/drawing/2014/main" val="20002"/>
                    </a:ext>
                  </a:extLst>
                </a:gridCol>
              </a:tblGrid>
              <a:tr h="701040">
                <a:tc>
                  <a:txBody>
                    <a:bodyPr/>
                    <a:lstStyle/>
                    <a:p>
                      <a:pPr marL="0" indent="0" algn="ctr">
                        <a:buNone/>
                      </a:pPr>
                      <a:r>
                        <a:rPr lang="en-US" sz="2600" b="1" dirty="0">
                          <a:solidFill>
                            <a:srgbClr val="2D5A27"/>
                          </a:solidFill>
                          <a:latin typeface="Calibri" pitchFamily="34" charset="0"/>
                          <a:ea typeface="Calibri" pitchFamily="34" charset="-122"/>
                          <a:cs typeface="Calibri" pitchFamily="34" charset="-120"/>
                        </a:rPr>
                        <a:t>You already have</a:t>
                      </a:r>
                      <a:endParaRPr lang="en-US" sz="26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7DB560"/>
                    </a:solidFill>
                  </a:tcPr>
                </a:tc>
                <a:tc>
                  <a:txBody>
                    <a:bodyPr/>
                    <a:lstStyle/>
                    <a:p>
                      <a:pPr marL="0" indent="0" algn="ctr">
                        <a:buNone/>
                      </a:pPr>
                      <a:r>
                        <a:rPr lang="en-US" sz="2600" b="1" dirty="0">
                          <a:solidFill>
                            <a:srgbClr val="2D5A27"/>
                          </a:solidFill>
                          <a:latin typeface="Calibri" pitchFamily="34" charset="0"/>
                          <a:ea typeface="Calibri" pitchFamily="34" charset="-122"/>
                          <a:cs typeface="Calibri" pitchFamily="34" charset="-120"/>
                        </a:rPr>
                        <a:t>The calculation</a:t>
                      </a:r>
                      <a:endParaRPr lang="en-US" sz="26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7DB560"/>
                    </a:solidFill>
                  </a:tcPr>
                </a:tc>
                <a:tc>
                  <a:txBody>
                    <a:bodyPr/>
                    <a:lstStyle/>
                    <a:p>
                      <a:pPr marL="0" indent="0" algn="ctr">
                        <a:buNone/>
                      </a:pPr>
                      <a:r>
                        <a:rPr lang="en-US" sz="2600" b="1" dirty="0">
                          <a:solidFill>
                            <a:srgbClr val="2D5A27"/>
                          </a:solidFill>
                          <a:latin typeface="Calibri" pitchFamily="34" charset="0"/>
                          <a:ea typeface="Calibri" pitchFamily="34" charset="-122"/>
                          <a:cs typeface="Calibri" pitchFamily="34" charset="-120"/>
                        </a:rPr>
                        <a:t>What it tells you</a:t>
                      </a:r>
                      <a:endParaRPr lang="en-US" sz="26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7DB560"/>
                    </a:solidFill>
                  </a:tcPr>
                </a:tc>
                <a:extLst>
                  <a:ext uri="{0D108BD9-81ED-4DB2-BD59-A6C34878D82A}">
                    <a16:rowId xmlns:a16="http://schemas.microsoft.com/office/drawing/2014/main" val="10000"/>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Current volunteers + growth rate</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Current × (1 + growth rate)</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Where you're headed if trends hold</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extLst>
                  <a:ext uri="{0D108BD9-81ED-4DB2-BD59-A6C34878D82A}">
                    <a16:rowId xmlns:a16="http://schemas.microsoft.com/office/drawing/2014/main" val="10001"/>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Current volunteers + national churn rate</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Current × 35%</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Volunteers at risk against benchmark</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extLst>
                  <a:ext uri="{0D108BD9-81ED-4DB2-BD59-A6C34878D82A}">
                    <a16:rowId xmlns:a16="http://schemas.microsoft.com/office/drawing/2014/main" val="10002"/>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Current overall conversion rate</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Applicants × (conversion rate − 0.05)</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Impact of a conversion dip on active count</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A7321"/>
        </a:solidFill>
        <a:effectLst/>
      </p:bgPr>
    </p:bg>
    <p:spTree>
      <p:nvGrpSpPr>
        <p:cNvPr id="1" name=""/>
        <p:cNvGrpSpPr/>
        <p:nvPr/>
      </p:nvGrpSpPr>
      <p:grpSpPr>
        <a:xfrm>
          <a:off x="0" y="0"/>
          <a:ext cx="0" cy="0"/>
          <a:chOff x="0" y="0"/>
          <a:chExt cx="0" cy="0"/>
        </a:xfrm>
      </p:grpSpPr>
      <p:grpSp>
        <p:nvGrpSpPr>
          <p:cNvPr id="3" name="Group 3"/>
          <p:cNvGrpSpPr/>
          <p:nvPr/>
        </p:nvGrpSpPr>
        <p:grpSpPr>
          <a:xfrm rot="10800000">
            <a:off x="-171452" y="-1175237"/>
            <a:ext cx="18688051" cy="4608510"/>
            <a:chOff x="-422558" y="242524"/>
            <a:chExt cx="2221445" cy="789933"/>
          </a:xfrm>
        </p:grpSpPr>
        <p:sp>
          <p:nvSpPr>
            <p:cNvPr id="4" name="Freeform 4"/>
            <p:cNvSpPr/>
            <p:nvPr/>
          </p:nvSpPr>
          <p:spPr>
            <a:xfrm rot="5400000">
              <a:off x="293198" y="-473232"/>
              <a:ext cx="789933" cy="2221445"/>
            </a:xfrm>
            <a:custGeom>
              <a:avLst/>
              <a:gdLst/>
              <a:ahLst/>
              <a:cxnLst/>
              <a:rect l="l" t="t" r="r" b="b"/>
              <a:pathLst>
                <a:path w="1376330" h="1274980">
                  <a:moveTo>
                    <a:pt x="21787" y="0"/>
                  </a:moveTo>
                  <a:lnTo>
                    <a:pt x="1354543" y="0"/>
                  </a:lnTo>
                  <a:cubicBezTo>
                    <a:pt x="1360322" y="0"/>
                    <a:pt x="1365863" y="2295"/>
                    <a:pt x="1369949" y="6381"/>
                  </a:cubicBezTo>
                  <a:cubicBezTo>
                    <a:pt x="1374035" y="10467"/>
                    <a:pt x="1376330" y="16008"/>
                    <a:pt x="1376330" y="21787"/>
                  </a:cubicBezTo>
                  <a:lnTo>
                    <a:pt x="1376330" y="1253194"/>
                  </a:lnTo>
                  <a:cubicBezTo>
                    <a:pt x="1376330" y="1258972"/>
                    <a:pt x="1374035" y="1264513"/>
                    <a:pt x="1369949" y="1268599"/>
                  </a:cubicBezTo>
                  <a:cubicBezTo>
                    <a:pt x="1365863" y="1272685"/>
                    <a:pt x="1360322" y="1274980"/>
                    <a:pt x="1354543" y="1274980"/>
                  </a:cubicBezTo>
                  <a:lnTo>
                    <a:pt x="21787" y="1274980"/>
                  </a:lnTo>
                  <a:cubicBezTo>
                    <a:pt x="16008" y="1274980"/>
                    <a:pt x="10467" y="1272685"/>
                    <a:pt x="6381" y="1268599"/>
                  </a:cubicBezTo>
                  <a:cubicBezTo>
                    <a:pt x="2295" y="1264513"/>
                    <a:pt x="0" y="1258972"/>
                    <a:pt x="0" y="1253194"/>
                  </a:cubicBezTo>
                  <a:lnTo>
                    <a:pt x="0" y="21787"/>
                  </a:lnTo>
                  <a:cubicBezTo>
                    <a:pt x="0" y="16008"/>
                    <a:pt x="2295" y="10467"/>
                    <a:pt x="6381" y="6381"/>
                  </a:cubicBezTo>
                  <a:cubicBezTo>
                    <a:pt x="10467" y="2295"/>
                    <a:pt x="16008" y="0"/>
                    <a:pt x="21787" y="0"/>
                  </a:cubicBezTo>
                  <a:close/>
                </a:path>
              </a:pathLst>
            </a:custGeom>
            <a:blipFill>
              <a:blip r:embed="rId4"/>
              <a:srcRect/>
              <a:stretch>
                <a:fillRect l="-289512" r="-218384"/>
              </a:stretch>
            </a:blipFill>
          </p:spPr>
          <p:txBody>
            <a:bodyPr/>
            <a:lstStyle/>
            <a:p>
              <a:endParaRPr lang="en-US" dirty="0"/>
            </a:p>
          </p:txBody>
        </p:sp>
      </p:grpSp>
      <p:sp>
        <p:nvSpPr>
          <p:cNvPr id="2" name="AutoShape 2"/>
          <p:cNvSpPr/>
          <p:nvPr/>
        </p:nvSpPr>
        <p:spPr>
          <a:xfrm flipV="1">
            <a:off x="304800" y="5705208"/>
            <a:ext cx="17373600" cy="43007"/>
          </a:xfrm>
          <a:prstGeom prst="line">
            <a:avLst/>
          </a:prstGeom>
          <a:ln w="9525" cap="flat">
            <a:solidFill>
              <a:srgbClr val="E6F1D9"/>
            </a:solidFill>
            <a:prstDash val="solid"/>
            <a:headEnd type="none" w="sm" len="sm"/>
            <a:tailEnd type="none" w="sm" len="sm"/>
          </a:ln>
        </p:spPr>
        <p:txBody>
          <a:bodyPr/>
          <a:lstStyle/>
          <a:p>
            <a:endParaRPr lang="en-US" dirty="0"/>
          </a:p>
        </p:txBody>
      </p:sp>
      <p:sp>
        <p:nvSpPr>
          <p:cNvPr id="5" name="TextBox 5"/>
          <p:cNvSpPr txBox="1"/>
          <p:nvPr/>
        </p:nvSpPr>
        <p:spPr>
          <a:xfrm>
            <a:off x="304800" y="3957503"/>
            <a:ext cx="17602200" cy="1144480"/>
          </a:xfrm>
          <a:prstGeom prst="rect">
            <a:avLst/>
          </a:prstGeom>
        </p:spPr>
        <p:txBody>
          <a:bodyPr wrap="square" lIns="0" tIns="0" rIns="0" bIns="0" rtlCol="0" anchor="t">
            <a:spAutoFit/>
          </a:bodyPr>
          <a:lstStyle/>
          <a:p>
            <a:pPr marL="0" lvl="0" indent="0" algn="l">
              <a:lnSpc>
                <a:spcPts val="8499"/>
              </a:lnSpc>
            </a:pPr>
            <a:r>
              <a:rPr lang="en-US" sz="8499" dirty="0">
                <a:solidFill>
                  <a:srgbClr val="B4D88D"/>
                </a:solidFill>
                <a:latin typeface="Roca Two"/>
                <a:ea typeface="Roca Two"/>
                <a:cs typeface="Roca Two"/>
                <a:sym typeface="Roca Two"/>
              </a:rPr>
              <a:t>Lens 4: Prescriptive</a:t>
            </a:r>
          </a:p>
        </p:txBody>
      </p:sp>
      <p:sp>
        <p:nvSpPr>
          <p:cNvPr id="6" name="TextBox 6"/>
          <p:cNvSpPr txBox="1"/>
          <p:nvPr/>
        </p:nvSpPr>
        <p:spPr>
          <a:xfrm>
            <a:off x="304800" y="4999661"/>
            <a:ext cx="7574903" cy="596900"/>
          </a:xfrm>
          <a:prstGeom prst="rect">
            <a:avLst/>
          </a:prstGeom>
        </p:spPr>
        <p:txBody>
          <a:bodyPr lIns="0" tIns="0" rIns="0" bIns="0" rtlCol="0" anchor="t">
            <a:spAutoFit/>
          </a:bodyPr>
          <a:lstStyle/>
          <a:p>
            <a:pPr marL="0" lvl="0" indent="0" algn="l">
              <a:lnSpc>
                <a:spcPts val="4899"/>
              </a:lnSpc>
              <a:spcBef>
                <a:spcPct val="0"/>
              </a:spcBef>
            </a:pPr>
            <a:r>
              <a:rPr lang="en-US" sz="3499" b="1" spc="34" dirty="0">
                <a:solidFill>
                  <a:srgbClr val="E6F1D9"/>
                </a:solidFill>
                <a:latin typeface="Be Vietnam Ultra-Bold"/>
                <a:ea typeface="Be Vietnam Ultra-Bold"/>
                <a:cs typeface="Be Vietnam Ultra-Bold"/>
                <a:sym typeface="Be Vietnam Ultra-Bold"/>
              </a:rPr>
              <a:t>What should we do?</a:t>
            </a:r>
          </a:p>
        </p:txBody>
      </p:sp>
      <p:sp>
        <p:nvSpPr>
          <p:cNvPr id="7" name="TextBox 7"/>
          <p:cNvSpPr txBox="1"/>
          <p:nvPr/>
        </p:nvSpPr>
        <p:spPr>
          <a:xfrm>
            <a:off x="304800" y="6199786"/>
            <a:ext cx="7574903" cy="2693045"/>
          </a:xfrm>
          <a:prstGeom prst="rect">
            <a:avLst/>
          </a:prstGeom>
        </p:spPr>
        <p:txBody>
          <a:bodyPr lIns="0" tIns="0" rIns="0" bIns="0" rtlCol="0" anchor="t">
            <a:spAutoFit/>
          </a:bodyPr>
          <a:lstStyle/>
          <a:p>
            <a:pPr marL="514350" lvl="0" indent="-514350" algn="l">
              <a:lnSpc>
                <a:spcPts val="3499"/>
              </a:lnSpc>
              <a:buFont typeface="+mj-lt"/>
              <a:buAutoNum type="arabicPeriod"/>
            </a:pPr>
            <a:r>
              <a:rPr lang="en-US" sz="3600" spc="49" dirty="0">
                <a:solidFill>
                  <a:srgbClr val="E6F1D9"/>
                </a:solidFill>
                <a:latin typeface="Be Vietnam"/>
                <a:ea typeface="Be Vietnam"/>
                <a:cs typeface="Be Vietnam"/>
                <a:sym typeface="Be Vietnam"/>
              </a:rPr>
              <a:t>Protect what's working</a:t>
            </a:r>
          </a:p>
          <a:p>
            <a:pPr lvl="2">
              <a:lnSpc>
                <a:spcPts val="3499"/>
              </a:lnSpc>
            </a:pPr>
            <a:r>
              <a:rPr lang="en-US" sz="3600" spc="49" dirty="0">
                <a:solidFill>
                  <a:srgbClr val="E6F1D9"/>
                </a:solidFill>
                <a:latin typeface="Be Vietnam"/>
                <a:ea typeface="Be Vietnam"/>
                <a:cs typeface="Be Vietnam"/>
                <a:sym typeface="Be Vietnam"/>
              </a:rPr>
              <a:t>-Retention: 92.86%</a:t>
            </a:r>
            <a:br>
              <a:rPr lang="en-US" sz="3600" spc="49" dirty="0">
                <a:solidFill>
                  <a:srgbClr val="E6F1D9"/>
                </a:solidFill>
                <a:latin typeface="Be Vietnam"/>
                <a:ea typeface="Be Vietnam"/>
                <a:cs typeface="Be Vietnam"/>
                <a:sym typeface="Be Vietnam"/>
              </a:rPr>
            </a:br>
            <a:endParaRPr lang="en-US" sz="3600" spc="49" dirty="0">
              <a:solidFill>
                <a:srgbClr val="E6F1D9"/>
              </a:solidFill>
              <a:latin typeface="Be Vietnam"/>
              <a:ea typeface="Be Vietnam"/>
              <a:cs typeface="Be Vietnam"/>
              <a:sym typeface="Be Vietnam"/>
            </a:endParaRPr>
          </a:p>
          <a:p>
            <a:pPr marL="514350" lvl="0" indent="-514350" algn="l">
              <a:lnSpc>
                <a:spcPts val="3499"/>
              </a:lnSpc>
              <a:buFont typeface="+mj-lt"/>
              <a:buAutoNum type="arabicPeriod"/>
            </a:pPr>
            <a:r>
              <a:rPr lang="en-US" sz="3600" spc="49" dirty="0">
                <a:solidFill>
                  <a:srgbClr val="E6F1D9"/>
                </a:solidFill>
                <a:latin typeface="Be Vietnam"/>
                <a:ea typeface="Be Vietnam"/>
                <a:cs typeface="Be Vietnam"/>
                <a:sym typeface="Be Vietnam"/>
              </a:rPr>
              <a:t>Fix the gap:</a:t>
            </a:r>
          </a:p>
          <a:p>
            <a:pPr lvl="2">
              <a:lnSpc>
                <a:spcPts val="3499"/>
              </a:lnSpc>
            </a:pPr>
            <a:r>
              <a:rPr lang="en-US" sz="3600" spc="49" dirty="0">
                <a:solidFill>
                  <a:srgbClr val="E6F1D9"/>
                </a:solidFill>
                <a:latin typeface="Be Vietnam"/>
                <a:ea typeface="Be Vietnam"/>
                <a:cs typeface="Be Vietnam"/>
                <a:sym typeface="Be Vietnam"/>
              </a:rPr>
              <a:t>-Target: applicant-to-onboarding</a:t>
            </a:r>
          </a:p>
        </p:txBody>
      </p:sp>
      <p:sp>
        <p:nvSpPr>
          <p:cNvPr id="8" name="TextBox 8"/>
          <p:cNvSpPr txBox="1"/>
          <p:nvPr/>
        </p:nvSpPr>
        <p:spPr>
          <a:xfrm>
            <a:off x="9677400" y="5005068"/>
            <a:ext cx="7574903" cy="568938"/>
          </a:xfrm>
          <a:prstGeom prst="rect">
            <a:avLst/>
          </a:prstGeom>
        </p:spPr>
        <p:txBody>
          <a:bodyPr lIns="0" tIns="0" rIns="0" bIns="0" rtlCol="0" anchor="t">
            <a:spAutoFit/>
          </a:bodyPr>
          <a:lstStyle/>
          <a:p>
            <a:pPr marL="0" lvl="0" indent="0" algn="l">
              <a:lnSpc>
                <a:spcPts val="4899"/>
              </a:lnSpc>
              <a:spcBef>
                <a:spcPct val="0"/>
              </a:spcBef>
            </a:pPr>
            <a:r>
              <a:rPr lang="en-US" sz="3600" b="1" spc="34" dirty="0">
                <a:solidFill>
                  <a:srgbClr val="E6F1D9"/>
                </a:solidFill>
                <a:latin typeface="Be Vietnam Ultra-Bold"/>
                <a:ea typeface="Be Vietnam Ultra-Bold"/>
                <a:cs typeface="Be Vietnam Ultra-Bold"/>
                <a:sym typeface="Be Vietnam Ultra-Bold"/>
              </a:rPr>
              <a:t>The metrics that back it up</a:t>
            </a:r>
          </a:p>
        </p:txBody>
      </p:sp>
      <p:sp>
        <p:nvSpPr>
          <p:cNvPr id="9" name="TextBox 9"/>
          <p:cNvSpPr txBox="1"/>
          <p:nvPr/>
        </p:nvSpPr>
        <p:spPr>
          <a:xfrm>
            <a:off x="9677400" y="6199786"/>
            <a:ext cx="8001000" cy="3877985"/>
          </a:xfrm>
          <a:prstGeom prst="rect">
            <a:avLst/>
          </a:prstGeom>
        </p:spPr>
        <p:txBody>
          <a:bodyPr wrap="square" lIns="0" tIns="0" rIns="0" bIns="0" rtlCol="0" anchor="t">
            <a:spAutoFit/>
          </a:bodyPr>
          <a:lstStyle/>
          <a:p>
            <a:pPr marL="457200" lvl="0" indent="-457200" algn="l">
              <a:buFont typeface="Arial" panose="020B0604020202020204" pitchFamily="34" charset="0"/>
              <a:buChar char="•"/>
            </a:pPr>
            <a:r>
              <a:rPr lang="en-US" sz="3600" spc="49" dirty="0">
                <a:solidFill>
                  <a:srgbClr val="E6F1D9"/>
                </a:solidFill>
                <a:latin typeface="Be Vietnam"/>
                <a:ea typeface="Be Vietnam"/>
                <a:cs typeface="Be Vietnam"/>
                <a:sym typeface="Be Vietnam"/>
              </a:rPr>
              <a:t>Cost to acquire one volunteer: $456.63</a:t>
            </a:r>
          </a:p>
          <a:p>
            <a:pPr marL="457200" lvl="0" indent="-457200" algn="l">
              <a:buFont typeface="Arial" panose="020B0604020202020204" pitchFamily="34" charset="0"/>
              <a:buChar char="•"/>
            </a:pPr>
            <a:r>
              <a:rPr lang="en-US" sz="3600" spc="49" dirty="0">
                <a:solidFill>
                  <a:srgbClr val="E6F1D9"/>
                </a:solidFill>
                <a:latin typeface="Be Vietnam"/>
                <a:ea typeface="Be Vietnam"/>
                <a:cs typeface="Be Vietnam"/>
                <a:sym typeface="Be Vietnam"/>
              </a:rPr>
              <a:t>Cost of retention: $109.52</a:t>
            </a:r>
          </a:p>
          <a:p>
            <a:pPr marL="457200" lvl="0" indent="-457200" algn="l">
              <a:buFont typeface="Arial" panose="020B0604020202020204" pitchFamily="34" charset="0"/>
              <a:buChar char="•"/>
            </a:pPr>
            <a:r>
              <a:rPr lang="en-US" sz="3600" spc="49" dirty="0">
                <a:solidFill>
                  <a:srgbClr val="E6F1D9"/>
                </a:solidFill>
                <a:latin typeface="Be Vietnam"/>
                <a:ea typeface="Be Vietnam"/>
                <a:cs typeface="Be Vietnam"/>
                <a:sym typeface="Be Vietnam"/>
              </a:rPr>
              <a:t>Volunteers saved above national average: 97.5</a:t>
            </a:r>
          </a:p>
          <a:p>
            <a:pPr marL="457200" lvl="0" indent="-457200" algn="l">
              <a:buFont typeface="Arial" panose="020B0604020202020204" pitchFamily="34" charset="0"/>
              <a:buChar char="•"/>
            </a:pPr>
            <a:r>
              <a:rPr lang="en-US" sz="3600" spc="49" dirty="0">
                <a:solidFill>
                  <a:srgbClr val="E6F1D9"/>
                </a:solidFill>
                <a:latin typeface="Be Vietnam"/>
                <a:ea typeface="Be Vietnam"/>
                <a:cs typeface="Be Vietnam"/>
                <a:sym typeface="Be Vietnam"/>
              </a:rPr>
              <a:t>Financial savings via retention: $44,521</a:t>
            </a:r>
          </a:p>
        </p:txBody>
      </p:sp>
      <p:sp>
        <p:nvSpPr>
          <p:cNvPr id="10" name="TextBox 5">
            <a:extLst>
              <a:ext uri="{FF2B5EF4-FFF2-40B4-BE49-F238E27FC236}">
                <a16:creationId xmlns:a16="http://schemas.microsoft.com/office/drawing/2014/main" id="{B25583ED-205D-F076-7BD7-94FC61C88A29}"/>
              </a:ext>
            </a:extLst>
          </p:cNvPr>
          <p:cNvSpPr txBox="1"/>
          <p:nvPr/>
        </p:nvSpPr>
        <p:spPr>
          <a:xfrm>
            <a:off x="304800" y="-149432"/>
            <a:ext cx="6477000" cy="3231654"/>
          </a:xfrm>
          <a:prstGeom prst="rect">
            <a:avLst/>
          </a:prstGeom>
          <a:solidFill>
            <a:schemeClr val="bg2">
              <a:alpha val="50000"/>
            </a:schemeClr>
          </a:solidFill>
        </p:spPr>
        <p:txBody>
          <a:bodyPr wrap="square" lIns="0" tIns="0" rIns="0" bIns="0" rtlCol="0" anchor="t">
            <a:spAutoFit/>
          </a:bodyPr>
          <a:lstStyle/>
          <a:p>
            <a:pPr lvl="0">
              <a:lnSpc>
                <a:spcPct val="150000"/>
              </a:lnSpc>
            </a:pPr>
            <a:r>
              <a:rPr lang="en-US" sz="4800" spc="49" dirty="0">
                <a:solidFill>
                  <a:schemeClr val="accent3">
                    <a:lumMod val="50000"/>
                  </a:schemeClr>
                </a:solidFill>
                <a:latin typeface="Roca Two Bold" panose="020B0604020202020204" charset="0"/>
                <a:ea typeface="Be Vietnam"/>
                <a:cs typeface="Be Vietnam"/>
                <a:sym typeface="Be Vietnam"/>
              </a:rPr>
              <a:t>The question is: </a:t>
            </a:r>
            <a:r>
              <a:rPr lang="en-US" sz="4800" dirty="0">
                <a:solidFill>
                  <a:schemeClr val="accent3">
                    <a:lumMod val="50000"/>
                  </a:schemeClr>
                </a:solidFill>
                <a:latin typeface="Roca Two Bold" panose="020B0604020202020204" charset="0"/>
              </a:rPr>
              <a:t>What does the data say we should do next?</a:t>
            </a:r>
            <a:endParaRPr lang="en-US" sz="4800" spc="49" dirty="0">
              <a:solidFill>
                <a:schemeClr val="accent3">
                  <a:lumMod val="50000"/>
                </a:schemeClr>
              </a:solidFill>
              <a:latin typeface="Roca Two Bold" panose="020B0604020202020204" charset="0"/>
              <a:ea typeface="Be Vietnam"/>
              <a:cs typeface="Be Vietnam"/>
              <a:sym typeface="Be Vietnam"/>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D5A27"/>
        </a:solidFill>
        <a:effectLst/>
      </p:bgPr>
    </p:bg>
    <p:spTree>
      <p:nvGrpSpPr>
        <p:cNvPr id="1" name=""/>
        <p:cNvGrpSpPr/>
        <p:nvPr/>
      </p:nvGrpSpPr>
      <p:grpSpPr>
        <a:xfrm>
          <a:off x="0" y="0"/>
          <a:ext cx="0" cy="0"/>
          <a:chOff x="0" y="0"/>
          <a:chExt cx="0" cy="0"/>
        </a:xfrm>
      </p:grpSpPr>
      <p:sp>
        <p:nvSpPr>
          <p:cNvPr id="2" name="Text 0"/>
          <p:cNvSpPr/>
          <p:nvPr/>
        </p:nvSpPr>
        <p:spPr>
          <a:xfrm>
            <a:off x="640080" y="457200"/>
            <a:ext cx="16459200" cy="1005840"/>
          </a:xfrm>
          <a:prstGeom prst="rect">
            <a:avLst/>
          </a:prstGeom>
          <a:noFill/>
          <a:ln/>
        </p:spPr>
        <p:txBody>
          <a:bodyPr wrap="square" lIns="0" tIns="0" rIns="0" bIns="0" rtlCol="0" anchor="ctr"/>
          <a:lstStyle/>
          <a:p>
            <a:pPr defTabSz="1828800"/>
            <a:r>
              <a:rPr lang="en-US" sz="6400" b="1" dirty="0">
                <a:solidFill>
                  <a:srgbClr val="A8C97F"/>
                </a:solidFill>
                <a:latin typeface="Cambria" pitchFamily="34" charset="0"/>
                <a:ea typeface="Cambria" pitchFamily="34" charset="-122"/>
                <a:cs typeface="Cambria" pitchFamily="34" charset="-120"/>
              </a:rPr>
              <a:t>Lens 4: Prescriptive</a:t>
            </a:r>
            <a:endParaRPr lang="en-US" sz="6400" dirty="0">
              <a:solidFill>
                <a:prstClr val="black"/>
              </a:solidFill>
              <a:latin typeface="Calibri" panose="020F0502020204030204"/>
            </a:endParaRPr>
          </a:p>
        </p:txBody>
      </p:sp>
      <p:sp>
        <p:nvSpPr>
          <p:cNvPr id="3" name="Text 1"/>
          <p:cNvSpPr/>
          <p:nvPr/>
        </p:nvSpPr>
        <p:spPr>
          <a:xfrm>
            <a:off x="640080" y="1554480"/>
            <a:ext cx="16459200" cy="640080"/>
          </a:xfrm>
          <a:prstGeom prst="rect">
            <a:avLst/>
          </a:prstGeom>
          <a:noFill/>
          <a:ln/>
        </p:spPr>
        <p:txBody>
          <a:bodyPr wrap="square" lIns="0" tIns="0" rIns="0" bIns="0" rtlCol="0" anchor="ctr"/>
          <a:lstStyle/>
          <a:p>
            <a:pPr defTabSz="1828800"/>
            <a:r>
              <a:rPr lang="en-US" sz="3000" i="1" dirty="0">
                <a:solidFill>
                  <a:srgbClr val="E6F1D9"/>
                </a:solidFill>
                <a:latin typeface="Calibri" pitchFamily="34" charset="0"/>
                <a:ea typeface="Calibri" pitchFamily="34" charset="-122"/>
                <a:cs typeface="Calibri" pitchFamily="34" charset="-120"/>
              </a:rPr>
              <a:t>Making the Financial Case</a:t>
            </a:r>
            <a:endParaRPr lang="en-US" sz="3000" dirty="0">
              <a:solidFill>
                <a:prstClr val="black"/>
              </a:solidFill>
              <a:latin typeface="Calibri" panose="020F0502020204030204"/>
            </a:endParaRPr>
          </a:p>
        </p:txBody>
      </p:sp>
      <p:graphicFrame>
        <p:nvGraphicFramePr>
          <p:cNvPr id="5" name="Table 0"/>
          <p:cNvGraphicFramePr>
            <a:graphicFrameLocks noGrp="1"/>
          </p:cNvGraphicFramePr>
          <p:nvPr>
            <p:extLst>
              <p:ext uri="{D42A27DB-BD31-4B8C-83A1-F6EECF244321}">
                <p14:modId xmlns:p14="http://schemas.microsoft.com/office/powerpoint/2010/main" val="542312647"/>
              </p:ext>
            </p:extLst>
          </p:nvPr>
        </p:nvGraphicFramePr>
        <p:xfrm>
          <a:off x="640080" y="2377440"/>
          <a:ext cx="17007840" cy="7284720"/>
        </p:xfrm>
        <a:graphic>
          <a:graphicData uri="http://schemas.openxmlformats.org/drawingml/2006/table">
            <a:tbl>
              <a:tblPr/>
              <a:tblGrid>
                <a:gridCol w="5669280">
                  <a:extLst>
                    <a:ext uri="{9D8B030D-6E8A-4147-A177-3AD203B41FA5}">
                      <a16:colId xmlns:a16="http://schemas.microsoft.com/office/drawing/2014/main" val="20000"/>
                    </a:ext>
                  </a:extLst>
                </a:gridCol>
                <a:gridCol w="5669280">
                  <a:extLst>
                    <a:ext uri="{9D8B030D-6E8A-4147-A177-3AD203B41FA5}">
                      <a16:colId xmlns:a16="http://schemas.microsoft.com/office/drawing/2014/main" val="20001"/>
                    </a:ext>
                  </a:extLst>
                </a:gridCol>
                <a:gridCol w="5669280">
                  <a:extLst>
                    <a:ext uri="{9D8B030D-6E8A-4147-A177-3AD203B41FA5}">
                      <a16:colId xmlns:a16="http://schemas.microsoft.com/office/drawing/2014/main" val="20002"/>
                    </a:ext>
                  </a:extLst>
                </a:gridCol>
              </a:tblGrid>
              <a:tr h="701040">
                <a:tc>
                  <a:txBody>
                    <a:bodyPr/>
                    <a:lstStyle/>
                    <a:p>
                      <a:pPr marL="0" indent="0" algn="ctr">
                        <a:buNone/>
                      </a:pPr>
                      <a:r>
                        <a:rPr lang="en-US" sz="2600" b="1" dirty="0">
                          <a:solidFill>
                            <a:srgbClr val="2D5A27"/>
                          </a:solidFill>
                          <a:latin typeface="Calibri" pitchFamily="34" charset="0"/>
                          <a:ea typeface="Calibri" pitchFamily="34" charset="-122"/>
                          <a:cs typeface="Calibri" pitchFamily="34" charset="-120"/>
                        </a:rPr>
                        <a:t>You already have</a:t>
                      </a:r>
                      <a:endParaRPr lang="en-US" sz="26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7DB560"/>
                    </a:solidFill>
                  </a:tcPr>
                </a:tc>
                <a:tc>
                  <a:txBody>
                    <a:bodyPr/>
                    <a:lstStyle/>
                    <a:p>
                      <a:pPr marL="0" indent="0" algn="ctr">
                        <a:buNone/>
                      </a:pPr>
                      <a:r>
                        <a:rPr lang="en-US" sz="2600" b="1" dirty="0">
                          <a:solidFill>
                            <a:srgbClr val="2D5A27"/>
                          </a:solidFill>
                          <a:latin typeface="Calibri" pitchFamily="34" charset="0"/>
                          <a:ea typeface="Calibri" pitchFamily="34" charset="-122"/>
                          <a:cs typeface="Calibri" pitchFamily="34" charset="-120"/>
                        </a:rPr>
                        <a:t>The calculation</a:t>
                      </a:r>
                      <a:endParaRPr lang="en-US" sz="26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7DB560"/>
                    </a:solidFill>
                  </a:tcPr>
                </a:tc>
                <a:tc>
                  <a:txBody>
                    <a:bodyPr/>
                    <a:lstStyle/>
                    <a:p>
                      <a:pPr marL="0" indent="0" algn="ctr">
                        <a:buNone/>
                      </a:pPr>
                      <a:r>
                        <a:rPr lang="en-US" sz="2600" b="1" dirty="0">
                          <a:solidFill>
                            <a:srgbClr val="2D5A27"/>
                          </a:solidFill>
                          <a:latin typeface="Calibri" pitchFamily="34" charset="0"/>
                          <a:ea typeface="Calibri" pitchFamily="34" charset="-122"/>
                          <a:cs typeface="Calibri" pitchFamily="34" charset="-120"/>
                        </a:rPr>
                        <a:t>What it tells you</a:t>
                      </a:r>
                      <a:endParaRPr lang="en-US" sz="26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7DB560"/>
                    </a:solidFill>
                  </a:tcPr>
                </a:tc>
                <a:extLst>
                  <a:ext uri="{0D108BD9-81ED-4DB2-BD59-A6C34878D82A}">
                    <a16:rowId xmlns:a16="http://schemas.microsoft.com/office/drawing/2014/main" val="10000"/>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All acquisition costs</a:t>
                      </a:r>
                      <a:endParaRPr lang="en-US" sz="2400" dirty="0">
                        <a:latin typeface="Calibri" charset="0"/>
                        <a:ea typeface="Calibri" charset="0"/>
                        <a:cs typeface="Calibri" charset="0"/>
                      </a:endParaRPr>
                    </a:p>
                    <a:p>
                      <a:pPr marL="0" indent="0" algn="l">
                        <a:buNone/>
                      </a:pPr>
                      <a:r>
                        <a:rPr lang="en-US" sz="2400" dirty="0">
                          <a:solidFill>
                            <a:srgbClr val="E6F1D9"/>
                          </a:solidFill>
                          <a:latin typeface="Calibri" pitchFamily="34" charset="0"/>
                          <a:ea typeface="Calibri" pitchFamily="34" charset="-122"/>
                          <a:cs typeface="Calibri" pitchFamily="34" charset="-120"/>
                        </a:rPr>
                        <a:t>(marketing, screening, training, materials)</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Add all acquisition costs together</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Cost to replace one volunteer</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extLst>
                  <a:ext uri="{0D108BD9-81ED-4DB2-BD59-A6C34878D82A}">
                    <a16:rowId xmlns:a16="http://schemas.microsoft.com/office/drawing/2014/main" val="10001"/>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BOY volunteers, actual volunteers lost, current national churn rate </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(BOY × 35%) − actual losses</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Volunteers saved above national average</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extLst>
                  <a:ext uri="{0D108BD9-81ED-4DB2-BD59-A6C34878D82A}">
                    <a16:rowId xmlns:a16="http://schemas.microsoft.com/office/drawing/2014/main" val="10002"/>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Volunteers saved, cost per new volunteer</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chemeClr val="bg2"/>
                          </a:solidFill>
                          <a:latin typeface="Calibri" charset="0"/>
                          <a:ea typeface="Calibri" charset="0"/>
                          <a:cs typeface="Calibri" charset="0"/>
                        </a:rPr>
                        <a:t>Volunteers saved × cost per new volunteer</a:t>
                      </a: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chemeClr val="bg2"/>
                          </a:solidFill>
                          <a:latin typeface="Calibri" charset="0"/>
                          <a:ea typeface="Calibri" charset="0"/>
                          <a:cs typeface="Calibri" charset="0"/>
                        </a:rPr>
                        <a:t>Financial value of your retention</a:t>
                      </a: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extLst>
                  <a:ext uri="{0D108BD9-81ED-4DB2-BD59-A6C34878D82A}">
                    <a16:rowId xmlns:a16="http://schemas.microsoft.com/office/drawing/2014/main" val="10003"/>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Applicant count + current conversion rate</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Applicants × (conversion rate − 0.05)</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How many volunteers a 5-point conversion drop costs you</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extLst>
                  <a:ext uri="{0D108BD9-81ED-4DB2-BD59-A6C34878D82A}">
                    <a16:rowId xmlns:a16="http://schemas.microsoft.com/office/drawing/2014/main" val="10004"/>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Volunteers at risk × acquisition cost</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5 × cost per new volunteer = savings</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chemeClr val="bg2"/>
                          </a:solidFill>
                          <a:latin typeface="Calibri" charset="0"/>
                          <a:ea typeface="Calibri" charset="0"/>
                          <a:cs typeface="Calibri" charset="0"/>
                        </a:rPr>
                        <a:t>W</a:t>
                      </a:r>
                      <a:r>
                        <a:rPr lang="en-US" sz="2400" dirty="0">
                          <a:solidFill>
                            <a:schemeClr val="bg2"/>
                          </a:solidFill>
                          <a:latin typeface="Calibri" pitchFamily="34" charset="0"/>
                          <a:ea typeface="Calibri" pitchFamily="34" charset="-122"/>
                          <a:cs typeface="Calibri" pitchFamily="34" charset="-120"/>
                        </a:rPr>
                        <a:t>hat closing the conversion gap is worth annually</a:t>
                      </a:r>
                      <a:endParaRPr lang="en-US" sz="2400" dirty="0">
                        <a:solidFill>
                          <a:schemeClr val="bg2"/>
                        </a:solidFill>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extLst>
                  <a:ext uri="{0D108BD9-81ED-4DB2-BD59-A6C34878D82A}">
                    <a16:rowId xmlns:a16="http://schemas.microsoft.com/office/drawing/2014/main" val="1590211638"/>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3A7321"/>
        </a:solidFill>
        <a:effectLst/>
      </p:bgPr>
    </p:bg>
    <p:spTree>
      <p:nvGrpSpPr>
        <p:cNvPr id="1" name="">
          <a:extLst>
            <a:ext uri="{FF2B5EF4-FFF2-40B4-BE49-F238E27FC236}">
              <a16:creationId xmlns:a16="http://schemas.microsoft.com/office/drawing/2014/main" id="{6BA90F7B-3887-77AC-BDE8-24951C949C09}"/>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E130067B-79B1-B471-910A-B03AC46574C7}"/>
              </a:ext>
            </a:extLst>
          </p:cNvPr>
          <p:cNvSpPr/>
          <p:nvPr/>
        </p:nvSpPr>
        <p:spPr>
          <a:xfrm>
            <a:off x="1028700" y="4838700"/>
            <a:ext cx="16230600" cy="0"/>
          </a:xfrm>
          <a:prstGeom prst="line">
            <a:avLst/>
          </a:prstGeom>
          <a:ln w="9525" cap="flat">
            <a:solidFill>
              <a:srgbClr val="E6F1D9"/>
            </a:solidFill>
            <a:prstDash val="solid"/>
            <a:headEnd type="none" w="sm" len="sm"/>
            <a:tailEnd type="none" w="sm" len="sm"/>
          </a:ln>
        </p:spPr>
        <p:txBody>
          <a:bodyPr/>
          <a:lstStyle/>
          <a:p>
            <a:endParaRPr lang="en-US"/>
          </a:p>
        </p:txBody>
      </p:sp>
      <p:sp>
        <p:nvSpPr>
          <p:cNvPr id="8" name="TextBox 8">
            <a:extLst>
              <a:ext uri="{FF2B5EF4-FFF2-40B4-BE49-F238E27FC236}">
                <a16:creationId xmlns:a16="http://schemas.microsoft.com/office/drawing/2014/main" id="{F5AFF1C6-3D76-73BD-CD56-7FD2AB50008B}"/>
              </a:ext>
            </a:extLst>
          </p:cNvPr>
          <p:cNvSpPr txBox="1"/>
          <p:nvPr/>
        </p:nvSpPr>
        <p:spPr>
          <a:xfrm>
            <a:off x="1020679" y="5446295"/>
            <a:ext cx="16230600" cy="3597973"/>
          </a:xfrm>
          <a:prstGeom prst="rect">
            <a:avLst/>
          </a:prstGeom>
        </p:spPr>
        <p:txBody>
          <a:bodyPr wrap="square" lIns="0" tIns="0" rIns="0" bIns="0" rtlCol="0" anchor="t">
            <a:spAutoFit/>
          </a:bodyPr>
          <a:lstStyle/>
          <a:p>
            <a:pPr marL="342900" lvl="0" indent="-342900" algn="l">
              <a:lnSpc>
                <a:spcPct val="150000"/>
              </a:lnSpc>
              <a:buFont typeface="Arial" panose="020B0604020202020204" pitchFamily="34" charset="0"/>
              <a:buChar char="•"/>
            </a:pPr>
            <a:r>
              <a:rPr lang="en-US" sz="3200" spc="49" dirty="0">
                <a:solidFill>
                  <a:srgbClr val="E6F1D9"/>
                </a:solidFill>
                <a:latin typeface="Be Vietnam"/>
                <a:ea typeface="Be Vietnam"/>
                <a:cs typeface="Be Vietnam"/>
                <a:sym typeface="Be Vietnam"/>
              </a:rPr>
              <a:t>This is where data stops being reporting and starts being advocacy</a:t>
            </a:r>
          </a:p>
          <a:p>
            <a:pPr marL="800100" lvl="1" indent="-342900">
              <a:lnSpc>
                <a:spcPct val="150000"/>
              </a:lnSpc>
              <a:buFont typeface="Arial" panose="020B0604020202020204" pitchFamily="34" charset="0"/>
              <a:buChar char="•"/>
            </a:pPr>
            <a:r>
              <a:rPr lang="en-US" sz="3200" i="1" spc="49" dirty="0">
                <a:solidFill>
                  <a:srgbClr val="E6F1D9"/>
                </a:solidFill>
                <a:latin typeface="Be Vietnam"/>
                <a:ea typeface="Be Vietnam"/>
                <a:cs typeface="Be Vietnam"/>
                <a:sym typeface="Be Vietnam"/>
              </a:rPr>
              <a:t>“The program currently delivers $1.8M in annual service value at a 7.25x return on investment. Continued investment in retention will strengthen both figures.“</a:t>
            </a:r>
          </a:p>
          <a:p>
            <a:pPr marL="342900" indent="-342900">
              <a:lnSpc>
                <a:spcPct val="150000"/>
              </a:lnSpc>
              <a:buFont typeface="Arial" panose="020B0604020202020204" pitchFamily="34" charset="0"/>
              <a:buChar char="•"/>
            </a:pPr>
            <a:r>
              <a:rPr lang="en-US" sz="3200" spc="49" dirty="0">
                <a:solidFill>
                  <a:srgbClr val="E6F1D9"/>
                </a:solidFill>
                <a:latin typeface="Be Vietnam"/>
                <a:ea typeface="Be Vietnam"/>
                <a:cs typeface="Be Vietnam"/>
                <a:sym typeface="Be Vietnam"/>
              </a:rPr>
              <a:t>When retention becomes dollars saved, you're speaking leadership's language</a:t>
            </a:r>
          </a:p>
        </p:txBody>
      </p:sp>
      <p:sp>
        <p:nvSpPr>
          <p:cNvPr id="9" name="TextBox 9">
            <a:extLst>
              <a:ext uri="{FF2B5EF4-FFF2-40B4-BE49-F238E27FC236}">
                <a16:creationId xmlns:a16="http://schemas.microsoft.com/office/drawing/2014/main" id="{5D5EF14C-2A13-C85E-5765-F7E5BE1E6EF5}"/>
              </a:ext>
            </a:extLst>
          </p:cNvPr>
          <p:cNvSpPr txBox="1"/>
          <p:nvPr/>
        </p:nvSpPr>
        <p:spPr>
          <a:xfrm>
            <a:off x="8915400" y="1104900"/>
            <a:ext cx="7391400" cy="3324564"/>
          </a:xfrm>
          <a:prstGeom prst="rect">
            <a:avLst/>
          </a:prstGeom>
        </p:spPr>
        <p:txBody>
          <a:bodyPr wrap="square" lIns="0" tIns="0" rIns="0" bIns="0" rtlCol="0" anchor="t">
            <a:spAutoFit/>
          </a:bodyPr>
          <a:lstStyle/>
          <a:p>
            <a:pPr marL="0" lvl="0" indent="0" algn="l">
              <a:lnSpc>
                <a:spcPts val="8499"/>
              </a:lnSpc>
            </a:pPr>
            <a:r>
              <a:rPr lang="en-US" sz="8499" dirty="0">
                <a:solidFill>
                  <a:srgbClr val="B4D88D"/>
                </a:solidFill>
                <a:latin typeface="Roca Two"/>
                <a:ea typeface="Roca Two"/>
                <a:cs typeface="Roca Two"/>
                <a:sym typeface="Roca Two"/>
              </a:rPr>
              <a:t>The Leadership Conversation</a:t>
            </a:r>
          </a:p>
        </p:txBody>
      </p:sp>
      <p:grpSp>
        <p:nvGrpSpPr>
          <p:cNvPr id="6" name="Group 3">
            <a:extLst>
              <a:ext uri="{FF2B5EF4-FFF2-40B4-BE49-F238E27FC236}">
                <a16:creationId xmlns:a16="http://schemas.microsoft.com/office/drawing/2014/main" id="{B5501F45-7274-90DE-FFA4-7E784C313BC4}"/>
              </a:ext>
            </a:extLst>
          </p:cNvPr>
          <p:cNvGrpSpPr/>
          <p:nvPr/>
        </p:nvGrpSpPr>
        <p:grpSpPr>
          <a:xfrm>
            <a:off x="609600" y="495300"/>
            <a:ext cx="7848600" cy="3978965"/>
            <a:chOff x="0" y="0"/>
            <a:chExt cx="1257272" cy="480823"/>
          </a:xfrm>
        </p:grpSpPr>
        <p:sp>
          <p:nvSpPr>
            <p:cNvPr id="10" name="Freeform 4" descr="People at meeting">
              <a:extLst>
                <a:ext uri="{FF2B5EF4-FFF2-40B4-BE49-F238E27FC236}">
                  <a16:creationId xmlns:a16="http://schemas.microsoft.com/office/drawing/2014/main" id="{6508DFD8-71BB-E027-F3CF-CDA6B8EAF498}"/>
                </a:ext>
              </a:extLst>
            </p:cNvPr>
            <p:cNvSpPr/>
            <p:nvPr/>
          </p:nvSpPr>
          <p:spPr>
            <a:xfrm>
              <a:off x="0" y="0"/>
              <a:ext cx="1257272" cy="480823"/>
            </a:xfrm>
            <a:custGeom>
              <a:avLst/>
              <a:gdLst/>
              <a:ahLst/>
              <a:cxnLst/>
              <a:rect l="l" t="t" r="r" b="b"/>
              <a:pathLst>
                <a:path w="1257272" h="480823">
                  <a:moveTo>
                    <a:pt x="23850" y="0"/>
                  </a:moveTo>
                  <a:lnTo>
                    <a:pt x="1233422" y="0"/>
                  </a:lnTo>
                  <a:cubicBezTo>
                    <a:pt x="1246594" y="0"/>
                    <a:pt x="1257272" y="10678"/>
                    <a:pt x="1257272" y="23850"/>
                  </a:cubicBezTo>
                  <a:lnTo>
                    <a:pt x="1257272" y="456973"/>
                  </a:lnTo>
                  <a:cubicBezTo>
                    <a:pt x="1257272" y="463299"/>
                    <a:pt x="1254760" y="469365"/>
                    <a:pt x="1250287" y="473838"/>
                  </a:cubicBezTo>
                  <a:cubicBezTo>
                    <a:pt x="1245814" y="478310"/>
                    <a:pt x="1239748" y="480823"/>
                    <a:pt x="1233422" y="480823"/>
                  </a:cubicBezTo>
                  <a:lnTo>
                    <a:pt x="23850" y="480823"/>
                  </a:lnTo>
                  <a:cubicBezTo>
                    <a:pt x="17524" y="480823"/>
                    <a:pt x="11458" y="478310"/>
                    <a:pt x="6985" y="473838"/>
                  </a:cubicBezTo>
                  <a:cubicBezTo>
                    <a:pt x="2513" y="469365"/>
                    <a:pt x="0" y="463299"/>
                    <a:pt x="0" y="456973"/>
                  </a:cubicBezTo>
                  <a:lnTo>
                    <a:pt x="0" y="23850"/>
                  </a:lnTo>
                  <a:cubicBezTo>
                    <a:pt x="0" y="17524"/>
                    <a:pt x="2513" y="11458"/>
                    <a:pt x="6985" y="6985"/>
                  </a:cubicBezTo>
                  <a:cubicBezTo>
                    <a:pt x="11458" y="2513"/>
                    <a:pt x="17524" y="0"/>
                    <a:pt x="23850" y="0"/>
                  </a:cubicBezTo>
                  <a:close/>
                </a:path>
              </a:pathLst>
            </a:custGeom>
            <a: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t="-22839" b="-22839"/>
              </a:stretch>
            </a:blipFill>
          </p:spPr>
          <p:txBody>
            <a:bodyPr/>
            <a:lstStyle/>
            <a:p>
              <a:endParaRPr lang="en-US" dirty="0"/>
            </a:p>
          </p:txBody>
        </p:sp>
      </p:grpSp>
    </p:spTree>
    <p:extLst>
      <p:ext uri="{BB962C8B-B14F-4D97-AF65-F5344CB8AC3E}">
        <p14:creationId xmlns:p14="http://schemas.microsoft.com/office/powerpoint/2010/main" val="1433362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64D26"/>
        </a:solidFill>
        <a:effectLst/>
      </p:bgPr>
    </p:bg>
    <p:spTree>
      <p:nvGrpSpPr>
        <p:cNvPr id="1" name=""/>
        <p:cNvGrpSpPr/>
        <p:nvPr/>
      </p:nvGrpSpPr>
      <p:grpSpPr>
        <a:xfrm>
          <a:off x="0" y="0"/>
          <a:ext cx="0" cy="0"/>
          <a:chOff x="0" y="0"/>
          <a:chExt cx="0" cy="0"/>
        </a:xfrm>
      </p:grpSpPr>
      <p:sp>
        <p:nvSpPr>
          <p:cNvPr id="3" name="Freeform 3" descr="Two people talking in office"/>
          <p:cNvSpPr/>
          <p:nvPr/>
        </p:nvSpPr>
        <p:spPr>
          <a:xfrm>
            <a:off x="9594719" y="-324542"/>
            <a:ext cx="8883781" cy="10936089"/>
          </a:xfrm>
          <a:custGeom>
            <a:avLst/>
            <a:gdLst/>
            <a:ahLst/>
            <a:cxnLst/>
            <a:rect l="l" t="t" r="r" b="b"/>
            <a:pathLst>
              <a:path w="1376330" h="1694286">
                <a:moveTo>
                  <a:pt x="21787" y="0"/>
                </a:moveTo>
                <a:lnTo>
                  <a:pt x="1354543" y="0"/>
                </a:lnTo>
                <a:cubicBezTo>
                  <a:pt x="1360322" y="0"/>
                  <a:pt x="1365863" y="2295"/>
                  <a:pt x="1369949" y="6381"/>
                </a:cubicBezTo>
                <a:cubicBezTo>
                  <a:pt x="1374035" y="10467"/>
                  <a:pt x="1376330" y="16008"/>
                  <a:pt x="1376330" y="21787"/>
                </a:cubicBezTo>
                <a:lnTo>
                  <a:pt x="1376330" y="1672499"/>
                </a:lnTo>
                <a:cubicBezTo>
                  <a:pt x="1376330" y="1678277"/>
                  <a:pt x="1374035" y="1683819"/>
                  <a:pt x="1369949" y="1687904"/>
                </a:cubicBezTo>
                <a:cubicBezTo>
                  <a:pt x="1365863" y="1691990"/>
                  <a:pt x="1360322" y="1694286"/>
                  <a:pt x="1354543" y="1694286"/>
                </a:cubicBezTo>
                <a:lnTo>
                  <a:pt x="21787" y="1694286"/>
                </a:lnTo>
                <a:cubicBezTo>
                  <a:pt x="16008" y="1694286"/>
                  <a:pt x="10467" y="1691990"/>
                  <a:pt x="6381" y="1687904"/>
                </a:cubicBezTo>
                <a:cubicBezTo>
                  <a:pt x="2295" y="1683819"/>
                  <a:pt x="0" y="1678277"/>
                  <a:pt x="0" y="1672499"/>
                </a:cubicBezTo>
                <a:lnTo>
                  <a:pt x="0" y="21787"/>
                </a:lnTo>
                <a:cubicBezTo>
                  <a:pt x="0" y="16008"/>
                  <a:pt x="2295" y="10467"/>
                  <a:pt x="6381" y="6381"/>
                </a:cubicBezTo>
                <a:cubicBezTo>
                  <a:pt x="10467" y="2295"/>
                  <a:pt x="16008" y="0"/>
                  <a:pt x="21787" y="0"/>
                </a:cubicBezTo>
                <a:close/>
              </a:path>
            </a:pathLst>
          </a:custGeom>
          <a:blipFill>
            <a:blip r:embed="rId3">
              <a:extLst>
                <a:ext uri="{28A0092B-C50C-407E-A947-70E740481C1C}">
                  <a14:useLocalDpi xmlns:a14="http://schemas.microsoft.com/office/drawing/2010/main" val="0"/>
                </a:ext>
              </a:extLst>
            </a:blip>
            <a:srcRect/>
            <a:stretch>
              <a:fillRect l="-42326" r="-42326"/>
            </a:stretch>
          </a:blipFill>
        </p:spPr>
        <p:txBody>
          <a:bodyPr/>
          <a:lstStyle/>
          <a:p>
            <a:endParaRPr lang="en-US" dirty="0"/>
          </a:p>
        </p:txBody>
      </p:sp>
      <p:sp>
        <p:nvSpPr>
          <p:cNvPr id="5" name="TextBox 5"/>
          <p:cNvSpPr txBox="1"/>
          <p:nvPr/>
        </p:nvSpPr>
        <p:spPr>
          <a:xfrm>
            <a:off x="775855" y="746212"/>
            <a:ext cx="8215745" cy="3324564"/>
          </a:xfrm>
          <a:prstGeom prst="rect">
            <a:avLst/>
          </a:prstGeom>
        </p:spPr>
        <p:txBody>
          <a:bodyPr wrap="square" lIns="0" tIns="0" rIns="0" bIns="0" rtlCol="0" anchor="t">
            <a:spAutoFit/>
          </a:bodyPr>
          <a:lstStyle/>
          <a:p>
            <a:pPr marL="0" lvl="0" indent="0" algn="l">
              <a:lnSpc>
                <a:spcPts val="8499"/>
              </a:lnSpc>
            </a:pPr>
            <a:r>
              <a:rPr lang="en-US" sz="8499" dirty="0">
                <a:solidFill>
                  <a:srgbClr val="B4D88D"/>
                </a:solidFill>
                <a:latin typeface="Roca Two"/>
                <a:ea typeface="Roca Two"/>
                <a:cs typeface="Roca Two"/>
                <a:sym typeface="Roca Two"/>
              </a:rPr>
              <a:t>The Questions That Change the Viewpoint</a:t>
            </a:r>
          </a:p>
        </p:txBody>
      </p:sp>
      <p:sp>
        <p:nvSpPr>
          <p:cNvPr id="7" name="TextBox 7"/>
          <p:cNvSpPr txBox="1"/>
          <p:nvPr/>
        </p:nvSpPr>
        <p:spPr>
          <a:xfrm>
            <a:off x="775855" y="4229100"/>
            <a:ext cx="8368145" cy="5709705"/>
          </a:xfrm>
          <a:prstGeom prst="rect">
            <a:avLst/>
          </a:prstGeom>
        </p:spPr>
        <p:txBody>
          <a:bodyPr wrap="square" lIns="0" tIns="0" rIns="0" bIns="0" rtlCol="0" anchor="t">
            <a:spAutoFit/>
          </a:bodyPr>
          <a:lstStyle/>
          <a:p>
            <a:pPr marL="342900" lvl="0" indent="-342900" algn="l">
              <a:lnSpc>
                <a:spcPct val="150000"/>
              </a:lnSpc>
              <a:buFont typeface="Arial" panose="020B0604020202020204" pitchFamily="34" charset="0"/>
              <a:buChar char="•"/>
            </a:pPr>
            <a:r>
              <a:rPr lang="en-US" sz="3600" spc="49" dirty="0">
                <a:solidFill>
                  <a:srgbClr val="E6F1D9"/>
                </a:solidFill>
                <a:latin typeface="Be Vietnam"/>
                <a:ea typeface="Be Vietnam"/>
                <a:cs typeface="Be Vietnam"/>
                <a:sym typeface="Be Vietnam"/>
              </a:rPr>
              <a:t>What is the data trying to tell you beyond the summary?</a:t>
            </a:r>
          </a:p>
          <a:p>
            <a:pPr marL="342900" lvl="0" indent="-342900" algn="l">
              <a:lnSpc>
                <a:spcPct val="150000"/>
              </a:lnSpc>
              <a:buFont typeface="Arial" panose="020B0604020202020204" pitchFamily="34" charset="0"/>
              <a:buChar char="•"/>
            </a:pPr>
            <a:r>
              <a:rPr lang="en-US" sz="3600" spc="49" dirty="0">
                <a:solidFill>
                  <a:srgbClr val="E6F1D9"/>
                </a:solidFill>
                <a:latin typeface="Be Vietnam"/>
                <a:ea typeface="Be Vietnam"/>
                <a:cs typeface="Be Vietnam"/>
                <a:sym typeface="Be Vietnam"/>
              </a:rPr>
              <a:t>Is our normal shifting?</a:t>
            </a:r>
          </a:p>
          <a:p>
            <a:pPr marL="342900" lvl="0" indent="-342900" algn="l">
              <a:lnSpc>
                <a:spcPct val="150000"/>
              </a:lnSpc>
              <a:buFont typeface="Arial" panose="020B0604020202020204" pitchFamily="34" charset="0"/>
              <a:buChar char="•"/>
            </a:pPr>
            <a:r>
              <a:rPr lang="en-US" sz="3600" spc="49" dirty="0">
                <a:solidFill>
                  <a:srgbClr val="E6F1D9"/>
                </a:solidFill>
                <a:latin typeface="Be Vietnam"/>
                <a:ea typeface="Be Vietnam"/>
                <a:cs typeface="Be Vietnam"/>
                <a:sym typeface="Be Vietnam"/>
              </a:rPr>
              <a:t>If nothing changes, where are we headed?</a:t>
            </a:r>
          </a:p>
          <a:p>
            <a:pPr marL="342900" lvl="0" indent="-342900" algn="l">
              <a:lnSpc>
                <a:spcPct val="150000"/>
              </a:lnSpc>
              <a:buFont typeface="Arial" panose="020B0604020202020204" pitchFamily="34" charset="0"/>
              <a:buChar char="•"/>
            </a:pPr>
            <a:r>
              <a:rPr lang="en-US" sz="3600" spc="49" dirty="0">
                <a:solidFill>
                  <a:srgbClr val="E6F1D9"/>
                </a:solidFill>
                <a:latin typeface="Be Vietnam"/>
                <a:ea typeface="Be Vietnam"/>
                <a:cs typeface="Be Vietnam"/>
                <a:sym typeface="Be Vietnam"/>
              </a:rPr>
              <a:t>What does the data say we should do next?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A7321"/>
        </a:solidFill>
        <a:effectLst/>
      </p:bgPr>
    </p:bg>
    <p:spTree>
      <p:nvGrpSpPr>
        <p:cNvPr id="1" name="">
          <a:extLst>
            <a:ext uri="{FF2B5EF4-FFF2-40B4-BE49-F238E27FC236}">
              <a16:creationId xmlns:a16="http://schemas.microsoft.com/office/drawing/2014/main" id="{4BCA5730-92F7-8E3E-77BD-993E760347B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B92DCA6-439B-27DB-D6FB-7DC563698B7D}"/>
              </a:ext>
            </a:extLst>
          </p:cNvPr>
          <p:cNvSpPr txBox="1"/>
          <p:nvPr/>
        </p:nvSpPr>
        <p:spPr>
          <a:xfrm>
            <a:off x="1066800" y="5229069"/>
            <a:ext cx="7696200" cy="2234522"/>
          </a:xfrm>
          <a:prstGeom prst="rect">
            <a:avLst/>
          </a:prstGeom>
        </p:spPr>
        <p:txBody>
          <a:bodyPr wrap="square" lIns="0" tIns="0" rIns="0" bIns="0" rtlCol="0" anchor="t">
            <a:spAutoFit/>
          </a:bodyPr>
          <a:lstStyle/>
          <a:p>
            <a:pPr marL="0" lvl="0" indent="0" algn="l">
              <a:lnSpc>
                <a:spcPts val="8499"/>
              </a:lnSpc>
            </a:pPr>
            <a:r>
              <a:rPr lang="en-US" sz="8499" dirty="0">
                <a:solidFill>
                  <a:srgbClr val="B4D88D"/>
                </a:solidFill>
                <a:latin typeface="Roca Two"/>
                <a:ea typeface="Roca Two"/>
                <a:cs typeface="Roca Two"/>
                <a:sym typeface="Roca Two"/>
              </a:rPr>
              <a:t>Next Steps</a:t>
            </a:r>
          </a:p>
          <a:p>
            <a:pPr marL="0" lvl="0" indent="0" algn="l">
              <a:lnSpc>
                <a:spcPts val="8499"/>
              </a:lnSpc>
            </a:pPr>
            <a:endParaRPr lang="en-US" sz="8499" dirty="0">
              <a:solidFill>
                <a:srgbClr val="B4D88D"/>
              </a:solidFill>
              <a:latin typeface="Roca Two"/>
              <a:ea typeface="Roca Two"/>
              <a:cs typeface="Roca Two"/>
              <a:sym typeface="Roca Two"/>
            </a:endParaRPr>
          </a:p>
        </p:txBody>
      </p:sp>
      <p:sp>
        <p:nvSpPr>
          <p:cNvPr id="3" name="TextBox 3">
            <a:extLst>
              <a:ext uri="{FF2B5EF4-FFF2-40B4-BE49-F238E27FC236}">
                <a16:creationId xmlns:a16="http://schemas.microsoft.com/office/drawing/2014/main" id="{6EA22651-45FF-884B-6662-BC8C90588F49}"/>
              </a:ext>
            </a:extLst>
          </p:cNvPr>
          <p:cNvSpPr txBox="1"/>
          <p:nvPr/>
        </p:nvSpPr>
        <p:spPr>
          <a:xfrm>
            <a:off x="1477878" y="6547630"/>
            <a:ext cx="14714622" cy="3615926"/>
          </a:xfrm>
          <a:prstGeom prst="rect">
            <a:avLst/>
          </a:prstGeom>
        </p:spPr>
        <p:txBody>
          <a:bodyPr wrap="square" lIns="0" tIns="0" rIns="0" bIns="0" rtlCol="0" anchor="t">
            <a:spAutoFit/>
          </a:bodyPr>
          <a:lstStyle/>
          <a:p>
            <a:pPr marL="457200" lvl="0" indent="-457200" algn="l">
              <a:lnSpc>
                <a:spcPct val="150000"/>
              </a:lnSpc>
              <a:spcBef>
                <a:spcPct val="0"/>
              </a:spcBef>
              <a:buFont typeface="Arial" panose="020B0604020202020204" pitchFamily="34" charset="0"/>
              <a:buChar char="•"/>
            </a:pPr>
            <a:r>
              <a:rPr lang="en-US" sz="4400" b="1" spc="34" dirty="0">
                <a:solidFill>
                  <a:srgbClr val="E6F1D9"/>
                </a:solidFill>
                <a:latin typeface="Be Vietnam Ultra-Bold"/>
                <a:ea typeface="Be Vietnam Ultra-Bold"/>
                <a:cs typeface="Be Vietnam Ultra-Bold"/>
                <a:sym typeface="Be Vietnam Ultra-Bold"/>
              </a:rPr>
              <a:t>You don’t have to master all four lenses</a:t>
            </a:r>
          </a:p>
          <a:p>
            <a:pPr marL="457200" indent="-457200">
              <a:lnSpc>
                <a:spcPct val="150000"/>
              </a:lnSpc>
              <a:spcBef>
                <a:spcPct val="0"/>
              </a:spcBef>
              <a:buFont typeface="Arial" panose="020B0604020202020204" pitchFamily="34" charset="0"/>
              <a:buChar char="•"/>
            </a:pPr>
            <a:r>
              <a:rPr lang="en-US" sz="4400" b="1" spc="34" dirty="0">
                <a:solidFill>
                  <a:srgbClr val="E6F1D9"/>
                </a:solidFill>
                <a:latin typeface="Be Vietnam Ultra-Bold"/>
                <a:ea typeface="Be Vietnam Ultra-Bold"/>
                <a:cs typeface="Be Vietnam Ultra-Bold"/>
                <a:sym typeface="Be Vietnam Ultra-Bold"/>
              </a:rPr>
              <a:t>Use what serves your needs</a:t>
            </a:r>
          </a:p>
          <a:p>
            <a:pPr marL="457200" indent="-457200">
              <a:lnSpc>
                <a:spcPct val="150000"/>
              </a:lnSpc>
              <a:spcBef>
                <a:spcPct val="0"/>
              </a:spcBef>
              <a:buFont typeface="Arial" panose="020B0604020202020204" pitchFamily="34" charset="0"/>
              <a:buChar char="•"/>
            </a:pPr>
            <a:r>
              <a:rPr lang="en-US" sz="4400" b="1" spc="34" dirty="0">
                <a:solidFill>
                  <a:srgbClr val="E6F1D9"/>
                </a:solidFill>
                <a:latin typeface="Be Vietnam Ultra-Bold"/>
                <a:ea typeface="Be Vietnam Ultra-Bold"/>
                <a:cs typeface="Be Vietnam Ultra-Bold"/>
                <a:sym typeface="Be Vietnam Ultra-Bold"/>
              </a:rPr>
              <a:t>Expand as you need</a:t>
            </a:r>
          </a:p>
          <a:p>
            <a:pPr marL="0" lvl="0" indent="0" algn="l">
              <a:lnSpc>
                <a:spcPts val="4899"/>
              </a:lnSpc>
              <a:spcBef>
                <a:spcPct val="0"/>
              </a:spcBef>
            </a:pPr>
            <a:endParaRPr lang="en-US" sz="3499" b="1" spc="34" dirty="0">
              <a:solidFill>
                <a:srgbClr val="E6F1D9"/>
              </a:solidFill>
              <a:latin typeface="Be Vietnam Ultra-Bold"/>
              <a:ea typeface="Be Vietnam Ultra-Bold"/>
              <a:cs typeface="Be Vietnam Ultra-Bold"/>
              <a:sym typeface="Be Vietnam Ultra-Bold"/>
            </a:endParaRPr>
          </a:p>
        </p:txBody>
      </p:sp>
      <p:sp>
        <p:nvSpPr>
          <p:cNvPr id="7" name="AutoShape 7">
            <a:extLst>
              <a:ext uri="{FF2B5EF4-FFF2-40B4-BE49-F238E27FC236}">
                <a16:creationId xmlns:a16="http://schemas.microsoft.com/office/drawing/2014/main" id="{27800B5F-3182-3B53-6B1E-A833E7DE4479}"/>
              </a:ext>
            </a:extLst>
          </p:cNvPr>
          <p:cNvSpPr/>
          <p:nvPr/>
        </p:nvSpPr>
        <p:spPr>
          <a:xfrm>
            <a:off x="9144000" y="5524500"/>
            <a:ext cx="11848992" cy="37320"/>
          </a:xfrm>
          <a:prstGeom prst="line">
            <a:avLst/>
          </a:prstGeom>
          <a:ln w="9525" cap="flat">
            <a:solidFill>
              <a:srgbClr val="E6F1D9"/>
            </a:solidFill>
            <a:prstDash val="solid"/>
            <a:headEnd type="none" w="sm" len="sm"/>
            <a:tailEnd type="none" w="sm" len="sm"/>
          </a:ln>
        </p:spPr>
        <p:txBody>
          <a:bodyPr/>
          <a:lstStyle/>
          <a:p>
            <a:endParaRPr lang="en-US"/>
          </a:p>
        </p:txBody>
      </p:sp>
      <p:pic>
        <p:nvPicPr>
          <p:cNvPr id="11" name="Picture 10" descr="Path winding through a grassy field">
            <a:extLst>
              <a:ext uri="{FF2B5EF4-FFF2-40B4-BE49-F238E27FC236}">
                <a16:creationId xmlns:a16="http://schemas.microsoft.com/office/drawing/2014/main" id="{0096F25C-0A19-7AC4-BF2E-770242D57B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0" y="240497"/>
            <a:ext cx="14097000" cy="4712040"/>
          </a:xfrm>
          <a:prstGeom prst="rect">
            <a:avLst/>
          </a:prstGeom>
          <a:ln>
            <a:noFill/>
          </a:ln>
          <a:effectLst>
            <a:softEdge rad="112500"/>
          </a:effectLst>
        </p:spPr>
      </p:pic>
    </p:spTree>
    <p:extLst>
      <p:ext uri="{BB962C8B-B14F-4D97-AF65-F5344CB8AC3E}">
        <p14:creationId xmlns:p14="http://schemas.microsoft.com/office/powerpoint/2010/main" val="652730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64D26"/>
        </a:solidFill>
        <a:effectLst/>
      </p:bgPr>
    </p:bg>
    <p:spTree>
      <p:nvGrpSpPr>
        <p:cNvPr id="1" name=""/>
        <p:cNvGrpSpPr/>
        <p:nvPr/>
      </p:nvGrpSpPr>
      <p:grpSpPr>
        <a:xfrm>
          <a:off x="0" y="0"/>
          <a:ext cx="0" cy="0"/>
          <a:chOff x="0" y="0"/>
          <a:chExt cx="0" cy="0"/>
        </a:xfrm>
      </p:grpSpPr>
      <p:sp>
        <p:nvSpPr>
          <p:cNvPr id="5" name="TextBox 5"/>
          <p:cNvSpPr txBox="1"/>
          <p:nvPr/>
        </p:nvSpPr>
        <p:spPr>
          <a:xfrm>
            <a:off x="650501" y="1157807"/>
            <a:ext cx="15461780" cy="1144480"/>
          </a:xfrm>
          <a:prstGeom prst="rect">
            <a:avLst/>
          </a:prstGeom>
        </p:spPr>
        <p:txBody>
          <a:bodyPr wrap="square" lIns="0" tIns="0" rIns="0" bIns="0" rtlCol="0" anchor="t">
            <a:spAutoFit/>
          </a:bodyPr>
          <a:lstStyle/>
          <a:p>
            <a:pPr marL="0" lvl="0" indent="0" algn="l">
              <a:lnSpc>
                <a:spcPts val="8499"/>
              </a:lnSpc>
            </a:pPr>
            <a:r>
              <a:rPr lang="en-US" sz="8499" dirty="0">
                <a:solidFill>
                  <a:srgbClr val="B4D88D"/>
                </a:solidFill>
                <a:latin typeface="Roca Two"/>
                <a:ea typeface="Roca Two"/>
                <a:cs typeface="Roca Two"/>
                <a:sym typeface="Roca Two"/>
              </a:rPr>
              <a:t>Your (optional) Homework:</a:t>
            </a:r>
          </a:p>
        </p:txBody>
      </p:sp>
      <p:sp>
        <p:nvSpPr>
          <p:cNvPr id="6" name="TextBox 6"/>
          <p:cNvSpPr txBox="1"/>
          <p:nvPr/>
        </p:nvSpPr>
        <p:spPr>
          <a:xfrm>
            <a:off x="618546" y="3575165"/>
            <a:ext cx="8026744" cy="1256754"/>
          </a:xfrm>
          <a:prstGeom prst="rect">
            <a:avLst/>
          </a:prstGeom>
        </p:spPr>
        <p:txBody>
          <a:bodyPr lIns="0" tIns="0" rIns="0" bIns="0" rtlCol="0" anchor="t">
            <a:spAutoFit/>
          </a:bodyPr>
          <a:lstStyle/>
          <a:p>
            <a:pPr marL="0" lvl="0" indent="0" algn="l">
              <a:lnSpc>
                <a:spcPts val="4899"/>
              </a:lnSpc>
              <a:spcBef>
                <a:spcPct val="0"/>
              </a:spcBef>
            </a:pPr>
            <a:r>
              <a:rPr lang="en-US" sz="4800" b="1" spc="34" dirty="0">
                <a:solidFill>
                  <a:srgbClr val="E6F1D9"/>
                </a:solidFill>
                <a:latin typeface="Be Vietnam Ultra-Bold"/>
                <a:ea typeface="Be Vietnam Ultra-Bold"/>
                <a:cs typeface="Be Vietnam Ultra-Bold"/>
                <a:sym typeface="Be Vietnam Ultra-Bold"/>
              </a:rPr>
              <a:t>The Volunteer Program Data Resource Vault</a:t>
            </a:r>
          </a:p>
        </p:txBody>
      </p:sp>
      <p:grpSp>
        <p:nvGrpSpPr>
          <p:cNvPr id="2" name="Group 5">
            <a:extLst>
              <a:ext uri="{FF2B5EF4-FFF2-40B4-BE49-F238E27FC236}">
                <a16:creationId xmlns:a16="http://schemas.microsoft.com/office/drawing/2014/main" id="{6169A784-FFBA-4905-212E-5826C733D404}"/>
              </a:ext>
            </a:extLst>
          </p:cNvPr>
          <p:cNvGrpSpPr/>
          <p:nvPr/>
        </p:nvGrpSpPr>
        <p:grpSpPr>
          <a:xfrm>
            <a:off x="-247650" y="6910371"/>
            <a:ext cx="18783300" cy="3471332"/>
            <a:chOff x="0" y="269638"/>
            <a:chExt cx="2833290" cy="537800"/>
          </a:xfrm>
        </p:grpSpPr>
        <p:sp>
          <p:nvSpPr>
            <p:cNvPr id="3" name="Freeform 6" descr="Closeup of hand pointing to line in book">
              <a:extLst>
                <a:ext uri="{FF2B5EF4-FFF2-40B4-BE49-F238E27FC236}">
                  <a16:creationId xmlns:a16="http://schemas.microsoft.com/office/drawing/2014/main" id="{4B8B99E9-C199-15D5-D798-88AE1EA79C1D}"/>
                </a:ext>
              </a:extLst>
            </p:cNvPr>
            <p:cNvSpPr/>
            <p:nvPr/>
          </p:nvSpPr>
          <p:spPr>
            <a:xfrm>
              <a:off x="0" y="269638"/>
              <a:ext cx="2833290" cy="537800"/>
            </a:xfrm>
            <a:custGeom>
              <a:avLst/>
              <a:gdLst/>
              <a:ahLst/>
              <a:cxnLst/>
              <a:rect l="l" t="t" r="r" b="b"/>
              <a:pathLst>
                <a:path w="2833290" h="807438">
                  <a:moveTo>
                    <a:pt x="10583" y="0"/>
                  </a:moveTo>
                  <a:lnTo>
                    <a:pt x="2822707" y="0"/>
                  </a:lnTo>
                  <a:cubicBezTo>
                    <a:pt x="2828552" y="0"/>
                    <a:pt x="2833290" y="4738"/>
                    <a:pt x="2833290" y="10583"/>
                  </a:cubicBezTo>
                  <a:lnTo>
                    <a:pt x="2833290" y="796855"/>
                  </a:lnTo>
                  <a:cubicBezTo>
                    <a:pt x="2833290" y="799662"/>
                    <a:pt x="2832175" y="802354"/>
                    <a:pt x="2830190" y="804339"/>
                  </a:cubicBezTo>
                  <a:cubicBezTo>
                    <a:pt x="2828205" y="806323"/>
                    <a:pt x="2825513" y="807438"/>
                    <a:pt x="2822707" y="807438"/>
                  </a:cubicBezTo>
                  <a:lnTo>
                    <a:pt x="10583" y="807438"/>
                  </a:lnTo>
                  <a:cubicBezTo>
                    <a:pt x="7776" y="807438"/>
                    <a:pt x="5085" y="806323"/>
                    <a:pt x="3100" y="804339"/>
                  </a:cubicBezTo>
                  <a:cubicBezTo>
                    <a:pt x="1115" y="802354"/>
                    <a:pt x="0" y="799662"/>
                    <a:pt x="0" y="796855"/>
                  </a:cubicBezTo>
                  <a:lnTo>
                    <a:pt x="0" y="10583"/>
                  </a:lnTo>
                  <a:cubicBezTo>
                    <a:pt x="0" y="7776"/>
                    <a:pt x="1115" y="5085"/>
                    <a:pt x="3100" y="3100"/>
                  </a:cubicBezTo>
                  <a:cubicBezTo>
                    <a:pt x="5085" y="1115"/>
                    <a:pt x="7776" y="0"/>
                    <a:pt x="10583" y="0"/>
                  </a:cubicBezTo>
                  <a:close/>
                </a:path>
              </a:pathLst>
            </a:custGeom>
            <a:blipFill>
              <a:blip r:embed="rId3">
                <a:extLst>
                  <a:ext uri="{28A0092B-C50C-407E-A947-70E740481C1C}">
                    <a14:useLocalDpi xmlns:a14="http://schemas.microsoft.com/office/drawing/2010/main" val="0"/>
                  </a:ext>
                </a:extLst>
              </a:blip>
              <a:srcRect/>
              <a:stretch>
                <a:fillRect t="-114558" b="-146174"/>
              </a:stretch>
            </a:blipFill>
          </p:spPr>
          <p:txBody>
            <a:bodyPr/>
            <a:lstStyle/>
            <a:p>
              <a:endParaRPr lang="en-US" dirty="0"/>
            </a:p>
          </p:txBody>
        </p:sp>
      </p:grpSp>
      <p:pic>
        <p:nvPicPr>
          <p:cNvPr id="10" name="Picture 9">
            <a:extLst>
              <a:ext uri="{FF2B5EF4-FFF2-40B4-BE49-F238E27FC236}">
                <a16:creationId xmlns:a16="http://schemas.microsoft.com/office/drawing/2014/main" id="{F88E839F-05C3-14CB-CC7A-F15EA68779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45403" y="2308432"/>
            <a:ext cx="4152900" cy="4152900"/>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A7321"/>
        </a:solidFill>
        <a:effectLst/>
      </p:bgPr>
    </p:bg>
    <p:spTree>
      <p:nvGrpSpPr>
        <p:cNvPr id="1" name=""/>
        <p:cNvGrpSpPr/>
        <p:nvPr/>
      </p:nvGrpSpPr>
      <p:grpSpPr>
        <a:xfrm>
          <a:off x="0" y="0"/>
          <a:ext cx="0" cy="0"/>
          <a:chOff x="0" y="0"/>
          <a:chExt cx="0" cy="0"/>
        </a:xfrm>
      </p:grpSpPr>
      <p:sp>
        <p:nvSpPr>
          <p:cNvPr id="3" name="TextBox 3"/>
          <p:cNvSpPr txBox="1"/>
          <p:nvPr/>
        </p:nvSpPr>
        <p:spPr>
          <a:xfrm>
            <a:off x="573257" y="1412174"/>
            <a:ext cx="8911419" cy="1090042"/>
          </a:xfrm>
          <a:prstGeom prst="rect">
            <a:avLst/>
          </a:prstGeom>
        </p:spPr>
        <p:txBody>
          <a:bodyPr wrap="square" lIns="0" tIns="0" rIns="0" bIns="0" rtlCol="0" anchor="t">
            <a:spAutoFit/>
          </a:bodyPr>
          <a:lstStyle/>
          <a:p>
            <a:pPr marL="0" lvl="0" indent="0" algn="ctr">
              <a:lnSpc>
                <a:spcPts val="8499"/>
              </a:lnSpc>
            </a:pPr>
            <a:r>
              <a:rPr lang="en-US" sz="6000" dirty="0">
                <a:solidFill>
                  <a:srgbClr val="B4D88D"/>
                </a:solidFill>
                <a:latin typeface="Roca Two"/>
                <a:ea typeface="Roca Two"/>
                <a:cs typeface="Roca Two"/>
                <a:sym typeface="Roca Two"/>
              </a:rPr>
              <a:t>Where Most of Us Start</a:t>
            </a:r>
          </a:p>
        </p:txBody>
      </p:sp>
      <p:grpSp>
        <p:nvGrpSpPr>
          <p:cNvPr id="4" name="Group 4"/>
          <p:cNvGrpSpPr/>
          <p:nvPr/>
        </p:nvGrpSpPr>
        <p:grpSpPr>
          <a:xfrm>
            <a:off x="9497616" y="6552653"/>
            <a:ext cx="4010025" cy="830016"/>
            <a:chOff x="0" y="0"/>
            <a:chExt cx="5346700" cy="1106688"/>
          </a:xfrm>
        </p:grpSpPr>
        <p:sp>
          <p:nvSpPr>
            <p:cNvPr id="5" name="TextBox 5"/>
            <p:cNvSpPr txBox="1"/>
            <p:nvPr/>
          </p:nvSpPr>
          <p:spPr>
            <a:xfrm>
              <a:off x="0" y="-38100"/>
              <a:ext cx="5346700" cy="462280"/>
            </a:xfrm>
            <a:prstGeom prst="rect">
              <a:avLst/>
            </a:prstGeom>
          </p:spPr>
          <p:txBody>
            <a:bodyPr lIns="0" tIns="0" rIns="0" bIns="0" rtlCol="0" anchor="t">
              <a:spAutoFit/>
            </a:bodyPr>
            <a:lstStyle/>
            <a:p>
              <a:pPr marL="0" lvl="0" indent="0" algn="l">
                <a:lnSpc>
                  <a:spcPts val="2940"/>
                </a:lnSpc>
                <a:spcBef>
                  <a:spcPct val="0"/>
                </a:spcBef>
              </a:pPr>
              <a:endParaRPr/>
            </a:p>
          </p:txBody>
        </p:sp>
        <p:sp>
          <p:nvSpPr>
            <p:cNvPr id="6" name="TextBox 6"/>
            <p:cNvSpPr txBox="1"/>
            <p:nvPr/>
          </p:nvSpPr>
          <p:spPr>
            <a:xfrm>
              <a:off x="0" y="710448"/>
              <a:ext cx="5346700" cy="396240"/>
            </a:xfrm>
            <a:prstGeom prst="rect">
              <a:avLst/>
            </a:prstGeom>
          </p:spPr>
          <p:txBody>
            <a:bodyPr lIns="0" tIns="0" rIns="0" bIns="0" rtlCol="0" anchor="t">
              <a:spAutoFit/>
            </a:bodyPr>
            <a:lstStyle/>
            <a:p>
              <a:pPr marL="0" lvl="0" indent="0" algn="l">
                <a:lnSpc>
                  <a:spcPts val="2520"/>
                </a:lnSpc>
                <a:spcBef>
                  <a:spcPct val="0"/>
                </a:spcBef>
              </a:pPr>
              <a:endParaRPr/>
            </a:p>
          </p:txBody>
        </p:sp>
      </p:grpSp>
      <p:grpSp>
        <p:nvGrpSpPr>
          <p:cNvPr id="7" name="Group 7"/>
          <p:cNvGrpSpPr/>
          <p:nvPr/>
        </p:nvGrpSpPr>
        <p:grpSpPr>
          <a:xfrm>
            <a:off x="13812441" y="6114059"/>
            <a:ext cx="4010025" cy="830016"/>
            <a:chOff x="0" y="0"/>
            <a:chExt cx="5346700" cy="1106688"/>
          </a:xfrm>
        </p:grpSpPr>
        <p:sp>
          <p:nvSpPr>
            <p:cNvPr id="8" name="TextBox 8"/>
            <p:cNvSpPr txBox="1"/>
            <p:nvPr/>
          </p:nvSpPr>
          <p:spPr>
            <a:xfrm>
              <a:off x="0" y="-38100"/>
              <a:ext cx="5346700" cy="462280"/>
            </a:xfrm>
            <a:prstGeom prst="rect">
              <a:avLst/>
            </a:prstGeom>
          </p:spPr>
          <p:txBody>
            <a:bodyPr lIns="0" tIns="0" rIns="0" bIns="0" rtlCol="0" anchor="t">
              <a:spAutoFit/>
            </a:bodyPr>
            <a:lstStyle/>
            <a:p>
              <a:pPr marL="0" lvl="0" indent="0" algn="l">
                <a:lnSpc>
                  <a:spcPts val="2940"/>
                </a:lnSpc>
                <a:spcBef>
                  <a:spcPct val="0"/>
                </a:spcBef>
              </a:pPr>
              <a:endParaRPr/>
            </a:p>
          </p:txBody>
        </p:sp>
        <p:sp>
          <p:nvSpPr>
            <p:cNvPr id="9" name="TextBox 9"/>
            <p:cNvSpPr txBox="1"/>
            <p:nvPr/>
          </p:nvSpPr>
          <p:spPr>
            <a:xfrm>
              <a:off x="0" y="710448"/>
              <a:ext cx="5346700" cy="396240"/>
            </a:xfrm>
            <a:prstGeom prst="rect">
              <a:avLst/>
            </a:prstGeom>
          </p:spPr>
          <p:txBody>
            <a:bodyPr lIns="0" tIns="0" rIns="0" bIns="0" rtlCol="0" anchor="t">
              <a:spAutoFit/>
            </a:bodyPr>
            <a:lstStyle/>
            <a:p>
              <a:pPr marL="0" lvl="0" indent="0" algn="l">
                <a:lnSpc>
                  <a:spcPts val="2520"/>
                </a:lnSpc>
                <a:spcBef>
                  <a:spcPct val="0"/>
                </a:spcBef>
              </a:pPr>
              <a:endParaRPr/>
            </a:p>
          </p:txBody>
        </p:sp>
      </p:grpSp>
      <p:sp>
        <p:nvSpPr>
          <p:cNvPr id="11" name="TextBox 11"/>
          <p:cNvSpPr txBox="1"/>
          <p:nvPr/>
        </p:nvSpPr>
        <p:spPr>
          <a:xfrm>
            <a:off x="981641" y="2947963"/>
            <a:ext cx="8503035" cy="1381981"/>
          </a:xfrm>
          <a:prstGeom prst="rect">
            <a:avLst/>
          </a:prstGeom>
        </p:spPr>
        <p:txBody>
          <a:bodyPr wrap="square" lIns="0" tIns="0" rIns="0" bIns="0" rtlCol="0" anchor="t">
            <a:spAutoFit/>
          </a:bodyPr>
          <a:lstStyle/>
          <a:p>
            <a:pPr marL="0" lvl="0" indent="0" algn="l">
              <a:lnSpc>
                <a:spcPct val="150000"/>
              </a:lnSpc>
            </a:pPr>
            <a:r>
              <a:rPr lang="en-US" sz="3200" spc="49" dirty="0">
                <a:solidFill>
                  <a:srgbClr val="E6F1D9"/>
                </a:solidFill>
                <a:latin typeface="Be Vietnam"/>
                <a:ea typeface="Be Vietnam"/>
                <a:cs typeface="Be Vietnam"/>
                <a:sym typeface="Be Vietnam"/>
              </a:rPr>
              <a:t>Scan the numbers, note changes, move on to our next task.</a:t>
            </a:r>
          </a:p>
        </p:txBody>
      </p:sp>
      <p:sp>
        <p:nvSpPr>
          <p:cNvPr id="12" name="TextBox 12"/>
          <p:cNvSpPr txBox="1"/>
          <p:nvPr/>
        </p:nvSpPr>
        <p:spPr>
          <a:xfrm>
            <a:off x="938561" y="6307379"/>
            <a:ext cx="10039797" cy="679032"/>
          </a:xfrm>
          <a:prstGeom prst="rect">
            <a:avLst/>
          </a:prstGeom>
        </p:spPr>
        <p:txBody>
          <a:bodyPr lIns="0" tIns="0" rIns="0" bIns="0" rtlCol="0" anchor="t">
            <a:spAutoFit/>
          </a:bodyPr>
          <a:lstStyle/>
          <a:p>
            <a:pPr marL="0" lvl="0" indent="0" algn="l">
              <a:lnSpc>
                <a:spcPts val="4899"/>
              </a:lnSpc>
              <a:spcBef>
                <a:spcPct val="0"/>
              </a:spcBef>
            </a:pPr>
            <a:r>
              <a:rPr lang="en-US" sz="5400" spc="34" dirty="0">
                <a:solidFill>
                  <a:srgbClr val="B4D88D"/>
                </a:solidFill>
                <a:latin typeface="Roca Two" panose="020B0604020202020204" charset="0"/>
                <a:ea typeface="Be Vietnam Ultra-Bold"/>
                <a:cs typeface="Be Vietnam Ultra-Bold"/>
                <a:sym typeface="Be Vietnam Ultra-Bold"/>
              </a:rPr>
              <a:t>What’s Possible</a:t>
            </a:r>
          </a:p>
        </p:txBody>
      </p:sp>
      <p:sp>
        <p:nvSpPr>
          <p:cNvPr id="13" name="TextBox 13"/>
          <p:cNvSpPr txBox="1"/>
          <p:nvPr/>
        </p:nvSpPr>
        <p:spPr>
          <a:xfrm>
            <a:off x="927410" y="7398213"/>
            <a:ext cx="14744700" cy="1381981"/>
          </a:xfrm>
          <a:prstGeom prst="rect">
            <a:avLst/>
          </a:prstGeom>
        </p:spPr>
        <p:txBody>
          <a:bodyPr wrap="square" lIns="0" tIns="0" rIns="0" bIns="0" rtlCol="0" anchor="t">
            <a:spAutoFit/>
          </a:bodyPr>
          <a:lstStyle/>
          <a:p>
            <a:pPr marL="0" lvl="0" indent="0" algn="l">
              <a:lnSpc>
                <a:spcPct val="150000"/>
              </a:lnSpc>
            </a:pPr>
            <a:r>
              <a:rPr lang="en-US" sz="3200" spc="49" dirty="0">
                <a:solidFill>
                  <a:srgbClr val="E6F1D9"/>
                </a:solidFill>
                <a:latin typeface="Be Vietnam"/>
                <a:ea typeface="Be Vietnam"/>
                <a:cs typeface="Be Vietnam"/>
                <a:sym typeface="Be Vietnam"/>
              </a:rPr>
              <a:t>The data you're already collecting is ready to tell a bigger story and to provide you with more specific information. </a:t>
            </a:r>
          </a:p>
        </p:txBody>
      </p:sp>
      <p:sp>
        <p:nvSpPr>
          <p:cNvPr id="14" name="AutoShape 14"/>
          <p:cNvSpPr/>
          <p:nvPr/>
        </p:nvSpPr>
        <p:spPr>
          <a:xfrm flipV="1">
            <a:off x="914400" y="5143500"/>
            <a:ext cx="8637518" cy="26809"/>
          </a:xfrm>
          <a:prstGeom prst="line">
            <a:avLst/>
          </a:prstGeom>
          <a:ln w="9525" cap="flat">
            <a:solidFill>
              <a:srgbClr val="E6F1D9"/>
            </a:solidFill>
            <a:prstDash val="solid"/>
            <a:headEnd type="none" w="sm" len="sm"/>
            <a:tailEnd type="none" w="sm" len="sm"/>
          </a:ln>
        </p:spPr>
        <p:txBody>
          <a:bodyPr/>
          <a:lstStyle/>
          <a:p>
            <a:endParaRPr lang="en-US"/>
          </a:p>
        </p:txBody>
      </p:sp>
      <p:grpSp>
        <p:nvGrpSpPr>
          <p:cNvPr id="10" name="Group 2">
            <a:extLst>
              <a:ext uri="{FF2B5EF4-FFF2-40B4-BE49-F238E27FC236}">
                <a16:creationId xmlns:a16="http://schemas.microsoft.com/office/drawing/2014/main" id="{D1C139FC-E830-F1AB-1C46-BFCABEE297F9}"/>
              </a:ext>
            </a:extLst>
          </p:cNvPr>
          <p:cNvGrpSpPr/>
          <p:nvPr/>
        </p:nvGrpSpPr>
        <p:grpSpPr>
          <a:xfrm>
            <a:off x="9941690" y="743189"/>
            <a:ext cx="7741501" cy="5585767"/>
            <a:chOff x="0" y="0"/>
            <a:chExt cx="1188302" cy="680777"/>
          </a:xfrm>
        </p:grpSpPr>
        <p:sp>
          <p:nvSpPr>
            <p:cNvPr id="15" name="Freeform 3" descr="Sunlit desk">
              <a:extLst>
                <a:ext uri="{FF2B5EF4-FFF2-40B4-BE49-F238E27FC236}">
                  <a16:creationId xmlns:a16="http://schemas.microsoft.com/office/drawing/2014/main" id="{91C81CB9-1AF4-9198-B7A9-7FE003B0C3CA}"/>
                </a:ext>
              </a:extLst>
            </p:cNvPr>
            <p:cNvSpPr/>
            <p:nvPr/>
          </p:nvSpPr>
          <p:spPr>
            <a:xfrm>
              <a:off x="0" y="0"/>
              <a:ext cx="1188302" cy="680777"/>
            </a:xfrm>
            <a:custGeom>
              <a:avLst/>
              <a:gdLst/>
              <a:ahLst/>
              <a:cxnLst/>
              <a:rect l="l" t="t" r="r" b="b"/>
              <a:pathLst>
                <a:path w="1188302" h="680777">
                  <a:moveTo>
                    <a:pt x="25234" y="0"/>
                  </a:moveTo>
                  <a:lnTo>
                    <a:pt x="1163068" y="0"/>
                  </a:lnTo>
                  <a:cubicBezTo>
                    <a:pt x="1177005" y="0"/>
                    <a:pt x="1188302" y="11298"/>
                    <a:pt x="1188302" y="25234"/>
                  </a:cubicBezTo>
                  <a:lnTo>
                    <a:pt x="1188302" y="655543"/>
                  </a:lnTo>
                  <a:cubicBezTo>
                    <a:pt x="1188302" y="662235"/>
                    <a:pt x="1185644" y="668653"/>
                    <a:pt x="1180912" y="673386"/>
                  </a:cubicBezTo>
                  <a:cubicBezTo>
                    <a:pt x="1176179" y="678118"/>
                    <a:pt x="1169761" y="680777"/>
                    <a:pt x="1163068" y="680777"/>
                  </a:cubicBezTo>
                  <a:lnTo>
                    <a:pt x="25234" y="680777"/>
                  </a:lnTo>
                  <a:cubicBezTo>
                    <a:pt x="11298" y="680777"/>
                    <a:pt x="0" y="669479"/>
                    <a:pt x="0" y="655543"/>
                  </a:cubicBezTo>
                  <a:lnTo>
                    <a:pt x="0" y="25234"/>
                  </a:lnTo>
                  <a:cubicBezTo>
                    <a:pt x="0" y="11298"/>
                    <a:pt x="11298" y="0"/>
                    <a:pt x="25234" y="0"/>
                  </a:cubicBez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en-US" dirty="0"/>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A7321"/>
        </a:solidFill>
        <a:effectLst/>
      </p:bgPr>
    </p:bg>
    <p:spTree>
      <p:nvGrpSpPr>
        <p:cNvPr id="1" name=""/>
        <p:cNvGrpSpPr/>
        <p:nvPr/>
      </p:nvGrpSpPr>
      <p:grpSpPr>
        <a:xfrm>
          <a:off x="0" y="0"/>
          <a:ext cx="0" cy="0"/>
          <a:chOff x="0" y="0"/>
          <a:chExt cx="0" cy="0"/>
        </a:xfrm>
      </p:grpSpPr>
      <p:sp>
        <p:nvSpPr>
          <p:cNvPr id="2" name="TextBox 2"/>
          <p:cNvSpPr txBox="1"/>
          <p:nvPr/>
        </p:nvSpPr>
        <p:spPr>
          <a:xfrm>
            <a:off x="904875" y="2715770"/>
            <a:ext cx="16478250" cy="1888979"/>
          </a:xfrm>
          <a:prstGeom prst="rect">
            <a:avLst/>
          </a:prstGeom>
        </p:spPr>
        <p:txBody>
          <a:bodyPr wrap="square" lIns="0" tIns="0" rIns="0" bIns="0" rtlCol="0" anchor="t">
            <a:spAutoFit/>
          </a:bodyPr>
          <a:lstStyle/>
          <a:p>
            <a:pPr marL="0" lvl="0" indent="0" algn="ctr">
              <a:lnSpc>
                <a:spcPts val="12999"/>
              </a:lnSpc>
            </a:pPr>
            <a:r>
              <a:rPr lang="en-US" sz="16600" dirty="0">
                <a:solidFill>
                  <a:srgbClr val="B4D88D"/>
                </a:solidFill>
                <a:latin typeface="Roca Two"/>
                <a:ea typeface="Roca Two"/>
                <a:cs typeface="Roca Two"/>
                <a:sym typeface="Roca Two"/>
              </a:rPr>
              <a:t>Thank you!</a:t>
            </a:r>
          </a:p>
        </p:txBody>
      </p:sp>
      <p:sp>
        <p:nvSpPr>
          <p:cNvPr id="9" name="TextBox 8">
            <a:extLst>
              <a:ext uri="{FF2B5EF4-FFF2-40B4-BE49-F238E27FC236}">
                <a16:creationId xmlns:a16="http://schemas.microsoft.com/office/drawing/2014/main" id="{D81CBCE3-5841-CFD0-197E-F65880DD9214}"/>
              </a:ext>
            </a:extLst>
          </p:cNvPr>
          <p:cNvSpPr txBox="1"/>
          <p:nvPr/>
        </p:nvSpPr>
        <p:spPr>
          <a:xfrm>
            <a:off x="904875" y="5143500"/>
            <a:ext cx="9067800" cy="1692771"/>
          </a:xfrm>
          <a:prstGeom prst="rect">
            <a:avLst/>
          </a:prstGeom>
          <a:noFill/>
        </p:spPr>
        <p:txBody>
          <a:bodyPr wrap="square" rtlCol="0">
            <a:spAutoFit/>
          </a:bodyPr>
          <a:lstStyle/>
          <a:p>
            <a:r>
              <a:rPr lang="en-US" sz="3600" b="1" dirty="0">
                <a:solidFill>
                  <a:schemeClr val="bg2"/>
                </a:solidFill>
                <a:latin typeface="Be Vietnam" panose="020B0604020202020204" charset="0"/>
              </a:rPr>
              <a:t>Let's stay in touch!</a:t>
            </a:r>
          </a:p>
          <a:p>
            <a:endParaRPr lang="en-US" sz="3600" b="1" dirty="0">
              <a:solidFill>
                <a:schemeClr val="bg2"/>
              </a:solidFill>
              <a:latin typeface="Be Vietnam" panose="020B0604020202020204" charset="0"/>
            </a:endParaRPr>
          </a:p>
          <a:p>
            <a:r>
              <a:rPr lang="en-US" sz="3200" dirty="0">
                <a:solidFill>
                  <a:schemeClr val="bg2"/>
                </a:solidFill>
                <a:latin typeface="Be Vietnam" panose="020B0604020202020204" charset="0"/>
              </a:rPr>
              <a:t>Email: kkeckler-alexander@theworldwar.org</a:t>
            </a:r>
            <a:endParaRPr lang="en-US" dirty="0">
              <a:solidFill>
                <a:schemeClr val="bg2"/>
              </a:solidFill>
              <a:latin typeface="Be Vietnam" panose="020B0604020202020204" charset="0"/>
            </a:endParaRPr>
          </a:p>
        </p:txBody>
      </p:sp>
      <p:pic>
        <p:nvPicPr>
          <p:cNvPr id="11" name="Picture 10">
            <a:extLst>
              <a:ext uri="{FF2B5EF4-FFF2-40B4-BE49-F238E27FC236}">
                <a16:creationId xmlns:a16="http://schemas.microsoft.com/office/drawing/2014/main" id="{D13025D2-E63B-72D1-288B-98E20F460F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8800" y="6130388"/>
            <a:ext cx="3086100" cy="3086100"/>
          </a:xfrm>
          <a:prstGeom prst="rect">
            <a:avLst/>
          </a:prstGeom>
        </p:spPr>
      </p:pic>
      <p:sp>
        <p:nvSpPr>
          <p:cNvPr id="14" name="TextBox 13">
            <a:extLst>
              <a:ext uri="{FF2B5EF4-FFF2-40B4-BE49-F238E27FC236}">
                <a16:creationId xmlns:a16="http://schemas.microsoft.com/office/drawing/2014/main" id="{EFF02A00-7F3E-2F5F-7980-E2147F0527B9}"/>
              </a:ext>
            </a:extLst>
          </p:cNvPr>
          <p:cNvSpPr txBox="1"/>
          <p:nvPr/>
        </p:nvSpPr>
        <p:spPr>
          <a:xfrm>
            <a:off x="917780" y="7915930"/>
            <a:ext cx="7315200" cy="646331"/>
          </a:xfrm>
          <a:prstGeom prst="rect">
            <a:avLst/>
          </a:prstGeom>
          <a:noFill/>
        </p:spPr>
        <p:txBody>
          <a:bodyPr wrap="square">
            <a:spAutoFit/>
          </a:bodyPr>
          <a:lstStyle/>
          <a:p>
            <a:r>
              <a:rPr lang="en-US" sz="3600" b="1" dirty="0">
                <a:solidFill>
                  <a:schemeClr val="bg2"/>
                </a:solidFill>
                <a:latin typeface="Be Vietnam" panose="020B0604020202020204" charset="0"/>
              </a:rPr>
              <a:t>Scan for my digital contact card: </a:t>
            </a:r>
            <a:endParaRPr lang="en-US" sz="36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64D26"/>
        </a:solidFill>
        <a:effectLst/>
      </p:bgPr>
    </p:bg>
    <p:spTree>
      <p:nvGrpSpPr>
        <p:cNvPr id="1" name=""/>
        <p:cNvGrpSpPr/>
        <p:nvPr/>
      </p:nvGrpSpPr>
      <p:grpSpPr>
        <a:xfrm>
          <a:off x="0" y="0"/>
          <a:ext cx="0" cy="0"/>
          <a:chOff x="0" y="0"/>
          <a:chExt cx="0" cy="0"/>
        </a:xfrm>
      </p:grpSpPr>
      <p:sp>
        <p:nvSpPr>
          <p:cNvPr id="2" name="TextBox 2"/>
          <p:cNvSpPr txBox="1"/>
          <p:nvPr/>
        </p:nvSpPr>
        <p:spPr>
          <a:xfrm>
            <a:off x="1028700" y="1200150"/>
            <a:ext cx="9099949" cy="1120774"/>
          </a:xfrm>
          <a:prstGeom prst="rect">
            <a:avLst/>
          </a:prstGeom>
        </p:spPr>
        <p:txBody>
          <a:bodyPr lIns="0" tIns="0" rIns="0" bIns="0" rtlCol="0" anchor="t">
            <a:spAutoFit/>
          </a:bodyPr>
          <a:lstStyle/>
          <a:p>
            <a:pPr marL="0" lvl="0" indent="0" algn="l">
              <a:lnSpc>
                <a:spcPts val="8499"/>
              </a:lnSpc>
            </a:pPr>
            <a:r>
              <a:rPr lang="en-US" sz="8499">
                <a:solidFill>
                  <a:srgbClr val="B4D88D"/>
                </a:solidFill>
                <a:latin typeface="Roca Two"/>
                <a:ea typeface="Roca Two"/>
                <a:cs typeface="Roca Two"/>
                <a:sym typeface="Roca Two"/>
              </a:rPr>
              <a:t>Agenda Overview</a:t>
            </a:r>
          </a:p>
        </p:txBody>
      </p:sp>
      <p:sp>
        <p:nvSpPr>
          <p:cNvPr id="3" name="Freeform 3"/>
          <p:cNvSpPr/>
          <p:nvPr/>
        </p:nvSpPr>
        <p:spPr>
          <a:xfrm>
            <a:off x="757988" y="3262783"/>
            <a:ext cx="527333" cy="530225"/>
          </a:xfrm>
          <a:custGeom>
            <a:avLst/>
            <a:gdLst/>
            <a:ahLst/>
            <a:cxnLst/>
            <a:rect l="l" t="t" r="r" b="b"/>
            <a:pathLst>
              <a:path w="527333" h="530225">
                <a:moveTo>
                  <a:pt x="0" y="0"/>
                </a:moveTo>
                <a:lnTo>
                  <a:pt x="527333" y="0"/>
                </a:lnTo>
                <a:lnTo>
                  <a:pt x="527333" y="530225"/>
                </a:lnTo>
                <a:lnTo>
                  <a:pt x="0" y="53022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757987" y="6954837"/>
            <a:ext cx="527333" cy="530225"/>
          </a:xfrm>
          <a:custGeom>
            <a:avLst/>
            <a:gdLst/>
            <a:ahLst/>
            <a:cxnLst/>
            <a:rect l="l" t="t" r="r" b="b"/>
            <a:pathLst>
              <a:path w="527333" h="530225">
                <a:moveTo>
                  <a:pt x="0" y="0"/>
                </a:moveTo>
                <a:lnTo>
                  <a:pt x="527333" y="0"/>
                </a:lnTo>
                <a:lnTo>
                  <a:pt x="527333" y="530225"/>
                </a:lnTo>
                <a:lnTo>
                  <a:pt x="0" y="53022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1556033" y="3243427"/>
            <a:ext cx="10039797" cy="582916"/>
          </a:xfrm>
          <a:prstGeom prst="rect">
            <a:avLst/>
          </a:prstGeom>
        </p:spPr>
        <p:txBody>
          <a:bodyPr lIns="0" tIns="0" rIns="0" bIns="0" rtlCol="0" anchor="t">
            <a:spAutoFit/>
          </a:bodyPr>
          <a:lstStyle/>
          <a:p>
            <a:pPr marL="0" lvl="0" indent="0" algn="l">
              <a:lnSpc>
                <a:spcPts val="4899"/>
              </a:lnSpc>
              <a:spcBef>
                <a:spcPct val="0"/>
              </a:spcBef>
            </a:pPr>
            <a:r>
              <a:rPr lang="en-US" sz="4000" b="1" spc="34" dirty="0">
                <a:solidFill>
                  <a:srgbClr val="E6F1D9"/>
                </a:solidFill>
                <a:latin typeface="Be Vietnam Ultra-Bold"/>
                <a:ea typeface="Be Vietnam Ultra-Bold"/>
                <a:cs typeface="Be Vietnam Ultra-Bold"/>
                <a:sym typeface="Be Vietnam Ultra-Bold"/>
              </a:rPr>
              <a:t>Program snapshot:</a:t>
            </a:r>
          </a:p>
        </p:txBody>
      </p:sp>
      <p:sp>
        <p:nvSpPr>
          <p:cNvPr id="6" name="TextBox 6"/>
          <p:cNvSpPr txBox="1"/>
          <p:nvPr/>
        </p:nvSpPr>
        <p:spPr>
          <a:xfrm>
            <a:off x="1556033" y="4400185"/>
            <a:ext cx="15468600" cy="897682"/>
          </a:xfrm>
          <a:prstGeom prst="rect">
            <a:avLst/>
          </a:prstGeom>
        </p:spPr>
        <p:txBody>
          <a:bodyPr lIns="0" tIns="0" rIns="0" bIns="0" rtlCol="0" anchor="t">
            <a:spAutoFit/>
          </a:bodyPr>
          <a:lstStyle/>
          <a:p>
            <a:pPr marL="0" lvl="0" indent="0" algn="l">
              <a:lnSpc>
                <a:spcPts val="3499"/>
              </a:lnSpc>
            </a:pPr>
            <a:r>
              <a:rPr lang="en-US" sz="3200" spc="49" dirty="0">
                <a:solidFill>
                  <a:srgbClr val="E6F1D9"/>
                </a:solidFill>
                <a:latin typeface="Be Vietnam"/>
                <a:ea typeface="Be Vietnam"/>
                <a:cs typeface="Be Vietnam"/>
                <a:sym typeface="Be Vietnam"/>
              </a:rPr>
              <a:t>Meet Riverside Museum of Military History and the dataset we’ll use all session. </a:t>
            </a:r>
          </a:p>
        </p:txBody>
      </p:sp>
      <p:sp>
        <p:nvSpPr>
          <p:cNvPr id="7" name="TextBox 7"/>
          <p:cNvSpPr txBox="1"/>
          <p:nvPr/>
        </p:nvSpPr>
        <p:spPr>
          <a:xfrm>
            <a:off x="1556033" y="6933168"/>
            <a:ext cx="13220700" cy="582916"/>
          </a:xfrm>
          <a:prstGeom prst="rect">
            <a:avLst/>
          </a:prstGeom>
        </p:spPr>
        <p:txBody>
          <a:bodyPr wrap="square" lIns="0" tIns="0" rIns="0" bIns="0" rtlCol="0" anchor="t">
            <a:spAutoFit/>
          </a:bodyPr>
          <a:lstStyle/>
          <a:p>
            <a:pPr marL="0" lvl="0" indent="0" algn="l">
              <a:lnSpc>
                <a:spcPts val="4899"/>
              </a:lnSpc>
              <a:spcBef>
                <a:spcPct val="0"/>
              </a:spcBef>
            </a:pPr>
            <a:r>
              <a:rPr lang="en-US" sz="4000" b="1" spc="34" dirty="0">
                <a:solidFill>
                  <a:srgbClr val="E6F1D9"/>
                </a:solidFill>
                <a:latin typeface="Be Vietnam Ultra-Bold"/>
                <a:ea typeface="Be Vietnam Ultra-Bold"/>
                <a:cs typeface="Be Vietnam Ultra-Bold"/>
                <a:sym typeface="Be Vietnam Ultra-Bold"/>
              </a:rPr>
              <a:t>The four lenses: one dataset, four conversations</a:t>
            </a:r>
          </a:p>
        </p:txBody>
      </p:sp>
      <p:sp>
        <p:nvSpPr>
          <p:cNvPr id="8" name="AutoShape 8"/>
          <p:cNvSpPr/>
          <p:nvPr/>
        </p:nvSpPr>
        <p:spPr>
          <a:xfrm>
            <a:off x="1028700" y="5981700"/>
            <a:ext cx="16230600" cy="0"/>
          </a:xfrm>
          <a:prstGeom prst="line">
            <a:avLst/>
          </a:prstGeom>
          <a:ln w="9525" cap="flat">
            <a:solidFill>
              <a:srgbClr val="E6F1D9"/>
            </a:solidFill>
            <a:prstDash val="solid"/>
            <a:headEnd type="none" w="sm" len="sm"/>
            <a:tailEnd type="none" w="sm" len="sm"/>
          </a:ln>
        </p:spPr>
        <p:txBody>
          <a:bodyPr/>
          <a:lstStyle/>
          <a:p>
            <a:endParaRPr lang="en-US"/>
          </a:p>
        </p:txBody>
      </p:sp>
      <p:sp>
        <p:nvSpPr>
          <p:cNvPr id="9" name="TextBox 9"/>
          <p:cNvSpPr txBox="1"/>
          <p:nvPr/>
        </p:nvSpPr>
        <p:spPr>
          <a:xfrm>
            <a:off x="1556033" y="8047180"/>
            <a:ext cx="15468600" cy="448841"/>
          </a:xfrm>
          <a:prstGeom prst="rect">
            <a:avLst/>
          </a:prstGeom>
        </p:spPr>
        <p:txBody>
          <a:bodyPr lIns="0" tIns="0" rIns="0" bIns="0" rtlCol="0" anchor="t">
            <a:spAutoFit/>
          </a:bodyPr>
          <a:lstStyle/>
          <a:p>
            <a:pPr marL="0" lvl="0" indent="0" algn="l">
              <a:lnSpc>
                <a:spcPts val="3499"/>
              </a:lnSpc>
            </a:pPr>
            <a:r>
              <a:rPr lang="en-US" sz="3200" spc="49" dirty="0">
                <a:solidFill>
                  <a:srgbClr val="E6F1D9"/>
                </a:solidFill>
                <a:latin typeface="Be Vietnam"/>
                <a:ea typeface="Be Vietnam"/>
                <a:cs typeface="Be Vietnam"/>
                <a:sym typeface="Be Vietnam"/>
              </a:rPr>
              <a:t>Descriptive, Diagnostic, Predictive, Prescriptive. Your instincts, amplified.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A7321"/>
        </a:solidFill>
        <a:effectLst/>
      </p:bgPr>
    </p:bg>
    <p:spTree>
      <p:nvGrpSpPr>
        <p:cNvPr id="1" name=""/>
        <p:cNvGrpSpPr/>
        <p:nvPr/>
      </p:nvGrpSpPr>
      <p:grpSpPr>
        <a:xfrm>
          <a:off x="0" y="0"/>
          <a:ext cx="0" cy="0"/>
          <a:chOff x="0" y="0"/>
          <a:chExt cx="0" cy="0"/>
        </a:xfrm>
      </p:grpSpPr>
      <p:grpSp>
        <p:nvGrpSpPr>
          <p:cNvPr id="2" name="Group 2"/>
          <p:cNvGrpSpPr/>
          <p:nvPr/>
        </p:nvGrpSpPr>
        <p:grpSpPr>
          <a:xfrm>
            <a:off x="-380999" y="336366"/>
            <a:ext cx="6858000" cy="9614267"/>
            <a:chOff x="0" y="0"/>
            <a:chExt cx="1929028" cy="2532153"/>
          </a:xfrm>
        </p:grpSpPr>
        <p:sp>
          <p:nvSpPr>
            <p:cNvPr id="3" name="Freeform 3"/>
            <p:cNvSpPr/>
            <p:nvPr/>
          </p:nvSpPr>
          <p:spPr>
            <a:xfrm>
              <a:off x="0" y="0"/>
              <a:ext cx="1929028" cy="2532153"/>
            </a:xfrm>
            <a:custGeom>
              <a:avLst/>
              <a:gdLst/>
              <a:ahLst/>
              <a:cxnLst/>
              <a:rect l="l" t="t" r="r" b="b"/>
              <a:pathLst>
                <a:path w="1929028" h="2532153">
                  <a:moveTo>
                    <a:pt x="51794" y="0"/>
                  </a:moveTo>
                  <a:lnTo>
                    <a:pt x="1877234" y="0"/>
                  </a:lnTo>
                  <a:cubicBezTo>
                    <a:pt x="1905839" y="0"/>
                    <a:pt x="1929028" y="23189"/>
                    <a:pt x="1929028" y="51794"/>
                  </a:cubicBezTo>
                  <a:lnTo>
                    <a:pt x="1929028" y="2480358"/>
                  </a:lnTo>
                  <a:cubicBezTo>
                    <a:pt x="1929028" y="2508964"/>
                    <a:pt x="1905839" y="2532153"/>
                    <a:pt x="1877234" y="2532153"/>
                  </a:cubicBezTo>
                  <a:lnTo>
                    <a:pt x="51794" y="2532153"/>
                  </a:lnTo>
                  <a:cubicBezTo>
                    <a:pt x="23189" y="2532153"/>
                    <a:pt x="0" y="2508964"/>
                    <a:pt x="0" y="2480358"/>
                  </a:cubicBezTo>
                  <a:lnTo>
                    <a:pt x="0" y="51794"/>
                  </a:lnTo>
                  <a:cubicBezTo>
                    <a:pt x="0" y="23189"/>
                    <a:pt x="23189" y="0"/>
                    <a:pt x="51794" y="0"/>
                  </a:cubicBezTo>
                  <a:close/>
                </a:path>
              </a:pathLst>
            </a:custGeom>
            <a:solidFill>
              <a:srgbClr val="FFFFFF"/>
            </a:solidFill>
          </p:spPr>
          <p:txBody>
            <a:bodyPr/>
            <a:lstStyle/>
            <a:p>
              <a:endParaRPr lang="en-US"/>
            </a:p>
          </p:txBody>
        </p:sp>
        <p:sp>
          <p:nvSpPr>
            <p:cNvPr id="4" name="TextBox 4"/>
            <p:cNvSpPr txBox="1"/>
            <p:nvPr/>
          </p:nvSpPr>
          <p:spPr>
            <a:xfrm>
              <a:off x="0" y="-38100"/>
              <a:ext cx="1929028" cy="2570253"/>
            </a:xfrm>
            <a:prstGeom prst="rect">
              <a:avLst/>
            </a:prstGeom>
          </p:spPr>
          <p:txBody>
            <a:bodyPr lIns="50800" tIns="50800" rIns="50800" bIns="50800" rtlCol="0" anchor="ctr"/>
            <a:lstStyle/>
            <a:p>
              <a:pPr algn="ctr">
                <a:lnSpc>
                  <a:spcPts val="2940"/>
                </a:lnSpc>
              </a:pPr>
              <a:endParaRPr/>
            </a:p>
          </p:txBody>
        </p:sp>
      </p:grpSp>
      <p:sp>
        <p:nvSpPr>
          <p:cNvPr id="6" name="TextBox 6"/>
          <p:cNvSpPr txBox="1"/>
          <p:nvPr/>
        </p:nvSpPr>
        <p:spPr>
          <a:xfrm>
            <a:off x="7391400" y="572002"/>
            <a:ext cx="9773097" cy="2655983"/>
          </a:xfrm>
          <a:prstGeom prst="rect">
            <a:avLst/>
          </a:prstGeom>
        </p:spPr>
        <p:txBody>
          <a:bodyPr wrap="square" lIns="0" tIns="0" rIns="0" bIns="0" rtlCol="0" anchor="t">
            <a:spAutoFit/>
          </a:bodyPr>
          <a:lstStyle/>
          <a:p>
            <a:pPr marL="0" lvl="0" indent="0" algn="l">
              <a:lnSpc>
                <a:spcPts val="10121"/>
              </a:lnSpc>
            </a:pPr>
            <a:r>
              <a:rPr lang="en-US" sz="10121" dirty="0">
                <a:solidFill>
                  <a:srgbClr val="E6F1D9"/>
                </a:solidFill>
                <a:latin typeface="Roca Two"/>
                <a:ea typeface="Roca Two"/>
                <a:cs typeface="Roca Two"/>
                <a:sym typeface="Roca Two"/>
              </a:rPr>
              <a:t>About Your Presenter</a:t>
            </a:r>
          </a:p>
        </p:txBody>
      </p:sp>
      <p:sp>
        <p:nvSpPr>
          <p:cNvPr id="7" name="TextBox 7"/>
          <p:cNvSpPr txBox="1"/>
          <p:nvPr/>
        </p:nvSpPr>
        <p:spPr>
          <a:xfrm>
            <a:off x="7393675" y="3227985"/>
            <a:ext cx="10039797" cy="596900"/>
          </a:xfrm>
          <a:prstGeom prst="rect">
            <a:avLst/>
          </a:prstGeom>
        </p:spPr>
        <p:txBody>
          <a:bodyPr lIns="0" tIns="0" rIns="0" bIns="0" rtlCol="0" anchor="t">
            <a:spAutoFit/>
          </a:bodyPr>
          <a:lstStyle/>
          <a:p>
            <a:pPr marL="0" lvl="0" indent="0" algn="l">
              <a:lnSpc>
                <a:spcPts val="4899"/>
              </a:lnSpc>
              <a:spcBef>
                <a:spcPct val="0"/>
              </a:spcBef>
            </a:pPr>
            <a:r>
              <a:rPr lang="en-US" sz="3499" b="1" spc="34" dirty="0">
                <a:solidFill>
                  <a:srgbClr val="E6F1D9"/>
                </a:solidFill>
                <a:latin typeface="Be Vietnam Ultra-Bold"/>
                <a:ea typeface="Be Vietnam Ultra-Bold"/>
                <a:cs typeface="Be Vietnam Ultra-Bold"/>
                <a:sym typeface="Be Vietnam Ultra-Bold"/>
              </a:rPr>
              <a:t>Volunteer Program Manager | National WWI Museum and Memorial</a:t>
            </a:r>
          </a:p>
        </p:txBody>
      </p:sp>
      <p:sp>
        <p:nvSpPr>
          <p:cNvPr id="8" name="TextBox 8"/>
          <p:cNvSpPr txBox="1"/>
          <p:nvPr/>
        </p:nvSpPr>
        <p:spPr>
          <a:xfrm>
            <a:off x="7393675" y="4923033"/>
            <a:ext cx="9522725" cy="4005520"/>
          </a:xfrm>
          <a:prstGeom prst="rect">
            <a:avLst/>
          </a:prstGeom>
        </p:spPr>
        <p:txBody>
          <a:bodyPr wrap="square" lIns="0" tIns="0" rIns="0" bIns="0" rtlCol="0" anchor="t">
            <a:spAutoFit/>
          </a:bodyPr>
          <a:lstStyle/>
          <a:p>
            <a:pPr marL="0" lvl="0" indent="0" algn="l">
              <a:lnSpc>
                <a:spcPts val="3499"/>
              </a:lnSpc>
            </a:pPr>
            <a:r>
              <a:rPr lang="en-US" sz="2800" spc="49" dirty="0">
                <a:solidFill>
                  <a:srgbClr val="E6F1D9"/>
                </a:solidFill>
                <a:latin typeface="Be Vietnam"/>
                <a:ea typeface="Be Vietnam"/>
                <a:cs typeface="Be Vietnam"/>
                <a:sym typeface="Be Vietnam"/>
              </a:rPr>
              <a:t>Kristin Keckler-Alexander spent more than a decade managing volunteers inside military communities before anyone was paying her to do it. That experience became the foundation for everything that followed. She now serves as Volunteer Program Manager at the National WWI Museum and Memorial, where she went looking for better tools to help volunteer leaders tell a more complete story to leadership and funders. </a:t>
            </a:r>
          </a:p>
        </p:txBody>
      </p:sp>
      <p:pic>
        <p:nvPicPr>
          <p:cNvPr id="10" name="Picture 9">
            <a:extLst>
              <a:ext uri="{FF2B5EF4-FFF2-40B4-BE49-F238E27FC236}">
                <a16:creationId xmlns:a16="http://schemas.microsoft.com/office/drawing/2014/main" id="{8C407AE8-3609-91C5-7D7D-54CAB677474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257" y="834594"/>
            <a:ext cx="6103549" cy="8534400"/>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64D26"/>
        </a:solidFill>
        <a:effectLst/>
      </p:bgPr>
    </p:bg>
    <p:spTree>
      <p:nvGrpSpPr>
        <p:cNvPr id="1" name=""/>
        <p:cNvGrpSpPr/>
        <p:nvPr/>
      </p:nvGrpSpPr>
      <p:grpSpPr>
        <a:xfrm>
          <a:off x="0" y="0"/>
          <a:ext cx="0" cy="0"/>
          <a:chOff x="0" y="0"/>
          <a:chExt cx="0" cy="0"/>
        </a:xfrm>
      </p:grpSpPr>
      <p:grpSp>
        <p:nvGrpSpPr>
          <p:cNvPr id="2" name="Group 2"/>
          <p:cNvGrpSpPr/>
          <p:nvPr/>
        </p:nvGrpSpPr>
        <p:grpSpPr>
          <a:xfrm>
            <a:off x="914400" y="4000500"/>
            <a:ext cx="8229600" cy="5257800"/>
            <a:chOff x="0" y="0"/>
            <a:chExt cx="1188302" cy="680777"/>
          </a:xfrm>
        </p:grpSpPr>
        <p:sp>
          <p:nvSpPr>
            <p:cNvPr id="3" name="Freeform 3" descr="Gatineau waterfront Quebec Canada"/>
            <p:cNvSpPr/>
            <p:nvPr/>
          </p:nvSpPr>
          <p:spPr>
            <a:xfrm>
              <a:off x="0" y="0"/>
              <a:ext cx="1188302" cy="680777"/>
            </a:xfrm>
            <a:custGeom>
              <a:avLst/>
              <a:gdLst/>
              <a:ahLst/>
              <a:cxnLst/>
              <a:rect l="l" t="t" r="r" b="b"/>
              <a:pathLst>
                <a:path w="1188302" h="680777">
                  <a:moveTo>
                    <a:pt x="25234" y="0"/>
                  </a:moveTo>
                  <a:lnTo>
                    <a:pt x="1163068" y="0"/>
                  </a:lnTo>
                  <a:cubicBezTo>
                    <a:pt x="1177005" y="0"/>
                    <a:pt x="1188302" y="11298"/>
                    <a:pt x="1188302" y="25234"/>
                  </a:cubicBezTo>
                  <a:lnTo>
                    <a:pt x="1188302" y="655543"/>
                  </a:lnTo>
                  <a:cubicBezTo>
                    <a:pt x="1188302" y="662235"/>
                    <a:pt x="1185644" y="668653"/>
                    <a:pt x="1180912" y="673386"/>
                  </a:cubicBezTo>
                  <a:cubicBezTo>
                    <a:pt x="1176179" y="678118"/>
                    <a:pt x="1169761" y="680777"/>
                    <a:pt x="1163068" y="680777"/>
                  </a:cubicBezTo>
                  <a:lnTo>
                    <a:pt x="25234" y="680777"/>
                  </a:lnTo>
                  <a:cubicBezTo>
                    <a:pt x="11298" y="680777"/>
                    <a:pt x="0" y="669479"/>
                    <a:pt x="0" y="655543"/>
                  </a:cubicBezTo>
                  <a:lnTo>
                    <a:pt x="0" y="25234"/>
                  </a:lnTo>
                  <a:cubicBezTo>
                    <a:pt x="0" y="11298"/>
                    <a:pt x="11298" y="0"/>
                    <a:pt x="25234" y="0"/>
                  </a:cubicBez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en-US" dirty="0"/>
            </a:p>
          </p:txBody>
        </p:sp>
      </p:grpSp>
      <p:sp>
        <p:nvSpPr>
          <p:cNvPr id="8" name="TextBox 8"/>
          <p:cNvSpPr txBox="1"/>
          <p:nvPr/>
        </p:nvSpPr>
        <p:spPr>
          <a:xfrm>
            <a:off x="1028700" y="1200150"/>
            <a:ext cx="16230600" cy="1120774"/>
          </a:xfrm>
          <a:prstGeom prst="rect">
            <a:avLst/>
          </a:prstGeom>
        </p:spPr>
        <p:txBody>
          <a:bodyPr lIns="0" tIns="0" rIns="0" bIns="0" rtlCol="0" anchor="t">
            <a:spAutoFit/>
          </a:bodyPr>
          <a:lstStyle/>
          <a:p>
            <a:pPr marL="0" lvl="0" indent="0" algn="l">
              <a:lnSpc>
                <a:spcPts val="8499"/>
              </a:lnSpc>
            </a:pPr>
            <a:r>
              <a:rPr lang="en-US" sz="8499">
                <a:solidFill>
                  <a:srgbClr val="B4D88D"/>
                </a:solidFill>
                <a:latin typeface="Roca Two"/>
                <a:ea typeface="Roca Two"/>
                <a:cs typeface="Roca Two"/>
                <a:sym typeface="Roca Two"/>
              </a:rPr>
              <a:t>Meet Riverside Museum of Military History</a:t>
            </a:r>
          </a:p>
        </p:txBody>
      </p:sp>
      <p:sp>
        <p:nvSpPr>
          <p:cNvPr id="13" name="TextBox 12">
            <a:extLst>
              <a:ext uri="{FF2B5EF4-FFF2-40B4-BE49-F238E27FC236}">
                <a16:creationId xmlns:a16="http://schemas.microsoft.com/office/drawing/2014/main" id="{65DB41B3-5653-5561-D259-F53B7F7DFF29}"/>
              </a:ext>
            </a:extLst>
          </p:cNvPr>
          <p:cNvSpPr txBox="1"/>
          <p:nvPr/>
        </p:nvSpPr>
        <p:spPr>
          <a:xfrm>
            <a:off x="9982200" y="3009900"/>
            <a:ext cx="7277100" cy="6032421"/>
          </a:xfrm>
          <a:prstGeom prst="rect">
            <a:avLst/>
          </a:prstGeom>
          <a:noFill/>
        </p:spPr>
        <p:txBody>
          <a:bodyPr wrap="square" rtlCol="0">
            <a:spAutoFit/>
          </a:bodyPr>
          <a:lstStyle/>
          <a:p>
            <a:r>
              <a:rPr lang="en-US" sz="4000" dirty="0">
                <a:solidFill>
                  <a:schemeClr val="accent3">
                    <a:lumMod val="20000"/>
                    <a:lumOff val="80000"/>
                  </a:schemeClr>
                </a:solidFill>
                <a:latin typeface="Be Vietnam" panose="020B0604020202020204" charset="0"/>
              </a:rPr>
              <a:t>Program Snapshot:</a:t>
            </a:r>
          </a:p>
          <a:p>
            <a:endParaRPr lang="en-US" sz="4000" dirty="0">
              <a:solidFill>
                <a:schemeClr val="accent3">
                  <a:lumMod val="20000"/>
                  <a:lumOff val="80000"/>
                </a:schemeClr>
              </a:solidFill>
              <a:latin typeface="Be Vietnam" panose="020B0604020202020204" charset="0"/>
            </a:endParaRPr>
          </a:p>
          <a:p>
            <a:pPr marL="571500" indent="-571500">
              <a:buFont typeface="Arial" panose="020B0604020202020204" pitchFamily="34" charset="0"/>
              <a:buChar char="•"/>
            </a:pPr>
            <a:r>
              <a:rPr lang="en-US" sz="3200" dirty="0">
                <a:solidFill>
                  <a:schemeClr val="accent3">
                    <a:lumMod val="20000"/>
                    <a:lumOff val="80000"/>
                  </a:schemeClr>
                </a:solidFill>
                <a:latin typeface="Be Vietnam" panose="020B0604020202020204" charset="0"/>
              </a:rPr>
              <a:t>Beginning of year volunteers: 350</a:t>
            </a:r>
          </a:p>
          <a:p>
            <a:pPr marL="571500" indent="-571500">
              <a:buFont typeface="Arial" panose="020B0604020202020204" pitchFamily="34" charset="0"/>
              <a:buChar char="•"/>
            </a:pPr>
            <a:r>
              <a:rPr lang="en-US" sz="3200" dirty="0">
                <a:solidFill>
                  <a:schemeClr val="accent3">
                    <a:lumMod val="20000"/>
                    <a:lumOff val="80000"/>
                  </a:schemeClr>
                </a:solidFill>
                <a:latin typeface="Be Vietnam" panose="020B0604020202020204" charset="0"/>
              </a:rPr>
              <a:t>End of year volunteers: 400</a:t>
            </a:r>
          </a:p>
          <a:p>
            <a:pPr marL="571500" indent="-571500">
              <a:buFont typeface="Arial" panose="020B0604020202020204" pitchFamily="34" charset="0"/>
              <a:buChar char="•"/>
            </a:pPr>
            <a:r>
              <a:rPr lang="en-US" sz="3200" dirty="0">
                <a:solidFill>
                  <a:schemeClr val="accent3">
                    <a:lumMod val="20000"/>
                    <a:lumOff val="80000"/>
                  </a:schemeClr>
                </a:solidFill>
                <a:latin typeface="Be Vietnam" panose="020B0604020202020204" charset="0"/>
              </a:rPr>
              <a:t>Volunteers onboarded: 75</a:t>
            </a:r>
          </a:p>
          <a:p>
            <a:pPr marL="571500" indent="-571500">
              <a:buFont typeface="Arial" panose="020B0604020202020204" pitchFamily="34" charset="0"/>
              <a:buChar char="•"/>
            </a:pPr>
            <a:r>
              <a:rPr lang="en-US" sz="3200" dirty="0">
                <a:solidFill>
                  <a:schemeClr val="accent3">
                    <a:lumMod val="20000"/>
                    <a:lumOff val="80000"/>
                  </a:schemeClr>
                </a:solidFill>
                <a:latin typeface="Be Vietnam" panose="020B0604020202020204" charset="0"/>
              </a:rPr>
              <a:t>Volunteers lost: 25</a:t>
            </a:r>
          </a:p>
          <a:p>
            <a:pPr marL="571500" indent="-571500">
              <a:buFont typeface="Arial" panose="020B0604020202020204" pitchFamily="34" charset="0"/>
              <a:buChar char="•"/>
            </a:pPr>
            <a:r>
              <a:rPr lang="en-US" sz="3200" dirty="0">
                <a:solidFill>
                  <a:schemeClr val="accent3">
                    <a:lumMod val="20000"/>
                    <a:lumOff val="80000"/>
                  </a:schemeClr>
                </a:solidFill>
                <a:latin typeface="Be Vietnam" panose="020B0604020202020204" charset="0"/>
              </a:rPr>
              <a:t>Hours contributed: 52,000</a:t>
            </a:r>
          </a:p>
          <a:p>
            <a:pPr marL="571500" indent="-571500">
              <a:buFont typeface="Arial" panose="020B0604020202020204" pitchFamily="34" charset="0"/>
              <a:buChar char="•"/>
            </a:pPr>
            <a:r>
              <a:rPr lang="en-US" sz="3200" dirty="0">
                <a:solidFill>
                  <a:schemeClr val="accent3">
                    <a:lumMod val="20000"/>
                    <a:lumOff val="80000"/>
                  </a:schemeClr>
                </a:solidFill>
                <a:latin typeface="Be Vietnam" panose="020B0604020202020204" charset="0"/>
              </a:rPr>
              <a:t>Service value: $1.8M ($34.79/</a:t>
            </a:r>
            <a:r>
              <a:rPr lang="en-US" sz="3200" dirty="0" err="1">
                <a:solidFill>
                  <a:schemeClr val="accent3">
                    <a:lumMod val="20000"/>
                    <a:lumOff val="80000"/>
                  </a:schemeClr>
                </a:solidFill>
                <a:latin typeface="Be Vietnam" panose="020B0604020202020204" charset="0"/>
              </a:rPr>
              <a:t>hr</a:t>
            </a:r>
            <a:r>
              <a:rPr lang="en-US" sz="3200" dirty="0">
                <a:solidFill>
                  <a:schemeClr val="accent3">
                    <a:lumMod val="20000"/>
                    <a:lumOff val="80000"/>
                  </a:schemeClr>
                </a:solidFill>
                <a:latin typeface="Be Vietnam" panose="020B0604020202020204" charset="0"/>
              </a:rPr>
              <a:t>)</a:t>
            </a:r>
          </a:p>
          <a:p>
            <a:pPr marL="571500" indent="-571500">
              <a:buFont typeface="Arial" panose="020B0604020202020204" pitchFamily="34" charset="0"/>
              <a:buChar char="•"/>
            </a:pPr>
            <a:r>
              <a:rPr lang="en-US" sz="3200" dirty="0">
                <a:solidFill>
                  <a:schemeClr val="accent3">
                    <a:lumMod val="20000"/>
                    <a:lumOff val="80000"/>
                  </a:schemeClr>
                </a:solidFill>
                <a:latin typeface="Be Vietnam" panose="020B0604020202020204" charset="0"/>
              </a:rPr>
              <a:t>Total program budget: $249,341</a:t>
            </a:r>
          </a:p>
          <a:p>
            <a:pPr marL="571500" indent="-571500">
              <a:buFont typeface="Arial" panose="020B0604020202020204" pitchFamily="34" charset="0"/>
              <a:buChar char="•"/>
            </a:pPr>
            <a:r>
              <a:rPr lang="en-US" sz="3200" dirty="0">
                <a:solidFill>
                  <a:schemeClr val="accent3">
                    <a:lumMod val="20000"/>
                    <a:lumOff val="80000"/>
                  </a:schemeClr>
                </a:solidFill>
                <a:latin typeface="Be Vietnam" panose="020B0604020202020204" charset="0"/>
              </a:rPr>
              <a:t>Growth rate: 14.29%</a:t>
            </a:r>
          </a:p>
          <a:p>
            <a:pPr marL="571500" indent="-571500">
              <a:buFont typeface="Arial" panose="020B0604020202020204" pitchFamily="34" charset="0"/>
              <a:buChar char="•"/>
            </a:pPr>
            <a:r>
              <a:rPr lang="en-US" sz="3200" dirty="0">
                <a:solidFill>
                  <a:schemeClr val="accent3">
                    <a:lumMod val="20000"/>
                    <a:lumOff val="80000"/>
                  </a:schemeClr>
                </a:solidFill>
                <a:latin typeface="Be Vietnam" panose="020B0604020202020204" charset="0"/>
              </a:rPr>
              <a:t>Retention rate: 92.86%</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64D26"/>
        </a:solidFill>
        <a:effectLst/>
      </p:bgPr>
    </p:bg>
    <p:spTree>
      <p:nvGrpSpPr>
        <p:cNvPr id="1" name="">
          <a:extLst>
            <a:ext uri="{FF2B5EF4-FFF2-40B4-BE49-F238E27FC236}">
              <a16:creationId xmlns:a16="http://schemas.microsoft.com/office/drawing/2014/main" id="{0AE9AF57-722B-70F2-7CC1-A685724D8E2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0F6B202-E0EA-C359-7E23-36D70337603A}"/>
              </a:ext>
            </a:extLst>
          </p:cNvPr>
          <p:cNvGrpSpPr/>
          <p:nvPr/>
        </p:nvGrpSpPr>
        <p:grpSpPr>
          <a:xfrm>
            <a:off x="11201400" y="2348028"/>
            <a:ext cx="5730923" cy="6973437"/>
            <a:chOff x="261768" y="0"/>
            <a:chExt cx="926534" cy="680777"/>
          </a:xfrm>
        </p:grpSpPr>
        <p:sp>
          <p:nvSpPr>
            <p:cNvPr id="3" name="Freeform 3" descr="Close up of checklist">
              <a:extLst>
                <a:ext uri="{FF2B5EF4-FFF2-40B4-BE49-F238E27FC236}">
                  <a16:creationId xmlns:a16="http://schemas.microsoft.com/office/drawing/2014/main" id="{B8590F48-43E7-8324-DFB3-C9C61A0E5D62}"/>
                </a:ext>
              </a:extLst>
            </p:cNvPr>
            <p:cNvSpPr/>
            <p:nvPr/>
          </p:nvSpPr>
          <p:spPr>
            <a:xfrm>
              <a:off x="261768" y="0"/>
              <a:ext cx="926534" cy="680777"/>
            </a:xfrm>
            <a:custGeom>
              <a:avLst/>
              <a:gdLst/>
              <a:ahLst/>
              <a:cxnLst/>
              <a:rect l="l" t="t" r="r" b="b"/>
              <a:pathLst>
                <a:path w="1188302" h="680777">
                  <a:moveTo>
                    <a:pt x="25234" y="0"/>
                  </a:moveTo>
                  <a:lnTo>
                    <a:pt x="1163068" y="0"/>
                  </a:lnTo>
                  <a:cubicBezTo>
                    <a:pt x="1177005" y="0"/>
                    <a:pt x="1188302" y="11298"/>
                    <a:pt x="1188302" y="25234"/>
                  </a:cubicBezTo>
                  <a:lnTo>
                    <a:pt x="1188302" y="655543"/>
                  </a:lnTo>
                  <a:cubicBezTo>
                    <a:pt x="1188302" y="662235"/>
                    <a:pt x="1185644" y="668653"/>
                    <a:pt x="1180912" y="673386"/>
                  </a:cubicBezTo>
                  <a:cubicBezTo>
                    <a:pt x="1176179" y="678118"/>
                    <a:pt x="1169761" y="680777"/>
                    <a:pt x="1163068" y="680777"/>
                  </a:cubicBezTo>
                  <a:lnTo>
                    <a:pt x="25234" y="680777"/>
                  </a:lnTo>
                  <a:cubicBezTo>
                    <a:pt x="11298" y="680777"/>
                    <a:pt x="0" y="669479"/>
                    <a:pt x="0" y="655543"/>
                  </a:cubicBezTo>
                  <a:lnTo>
                    <a:pt x="0" y="25234"/>
                  </a:lnTo>
                  <a:cubicBezTo>
                    <a:pt x="0" y="11298"/>
                    <a:pt x="11298" y="0"/>
                    <a:pt x="25234" y="0"/>
                  </a:cubicBezTo>
                  <a:close/>
                </a:path>
              </a:pathLst>
            </a:custGeom>
            <a:blipFill>
              <a:blip r:embed="rId3" cstate="print">
                <a:extLst>
                  <a:ext uri="{28A0092B-C50C-407E-A947-70E740481C1C}">
                    <a14:useLocalDpi xmlns:a14="http://schemas.microsoft.com/office/drawing/2010/main" val="0"/>
                  </a:ext>
                </a:extLst>
              </a:blip>
              <a:stretch>
                <a:fillRect l="-28252"/>
              </a:stretch>
            </a:blipFill>
          </p:spPr>
          <p:txBody>
            <a:bodyPr/>
            <a:lstStyle/>
            <a:p>
              <a:endParaRPr lang="en-US" dirty="0"/>
            </a:p>
          </p:txBody>
        </p:sp>
      </p:grpSp>
      <p:sp>
        <p:nvSpPr>
          <p:cNvPr id="8" name="TextBox 8">
            <a:extLst>
              <a:ext uri="{FF2B5EF4-FFF2-40B4-BE49-F238E27FC236}">
                <a16:creationId xmlns:a16="http://schemas.microsoft.com/office/drawing/2014/main" id="{C61B82C2-2136-27A7-8B61-A126B2EBE0F7}"/>
              </a:ext>
            </a:extLst>
          </p:cNvPr>
          <p:cNvSpPr txBox="1"/>
          <p:nvPr/>
        </p:nvSpPr>
        <p:spPr>
          <a:xfrm>
            <a:off x="895065" y="647700"/>
            <a:ext cx="14573535" cy="2246128"/>
          </a:xfrm>
          <a:prstGeom prst="rect">
            <a:avLst/>
          </a:prstGeom>
        </p:spPr>
        <p:txBody>
          <a:bodyPr wrap="square" lIns="0" tIns="0" rIns="0" bIns="0" rtlCol="0" anchor="t">
            <a:spAutoFit/>
          </a:bodyPr>
          <a:lstStyle/>
          <a:p>
            <a:pPr marL="0" lvl="0" indent="0" algn="l">
              <a:lnSpc>
                <a:spcPts val="8499"/>
              </a:lnSpc>
            </a:pPr>
            <a:r>
              <a:rPr lang="en-US" sz="8800" dirty="0">
                <a:solidFill>
                  <a:srgbClr val="B4D88D"/>
                </a:solidFill>
                <a:latin typeface="Roca Two"/>
                <a:ea typeface="Roca Two"/>
                <a:cs typeface="Roca Two"/>
                <a:sym typeface="Roca Two"/>
              </a:rPr>
              <a:t>Before You Calculate:  Smart Data Habits</a:t>
            </a:r>
          </a:p>
        </p:txBody>
      </p:sp>
      <p:sp>
        <p:nvSpPr>
          <p:cNvPr id="13" name="TextBox 12">
            <a:extLst>
              <a:ext uri="{FF2B5EF4-FFF2-40B4-BE49-F238E27FC236}">
                <a16:creationId xmlns:a16="http://schemas.microsoft.com/office/drawing/2014/main" id="{48F4F13B-3920-5446-DD45-959233636FF3}"/>
              </a:ext>
            </a:extLst>
          </p:cNvPr>
          <p:cNvSpPr txBox="1"/>
          <p:nvPr/>
        </p:nvSpPr>
        <p:spPr>
          <a:xfrm>
            <a:off x="895065" y="3695700"/>
            <a:ext cx="9391935" cy="5078313"/>
          </a:xfrm>
          <a:prstGeom prst="rect">
            <a:avLst/>
          </a:prstGeom>
          <a:noFill/>
        </p:spPr>
        <p:txBody>
          <a:bodyPr wrap="square" rtlCol="0">
            <a:spAutoFit/>
          </a:bodyPr>
          <a:lstStyle/>
          <a:p>
            <a:pPr marL="571500" indent="-571500">
              <a:buFont typeface="Arial" panose="020B0604020202020204" pitchFamily="34" charset="0"/>
              <a:buChar char="•"/>
            </a:pPr>
            <a:r>
              <a:rPr lang="en-US" sz="3600" b="1" dirty="0">
                <a:solidFill>
                  <a:schemeClr val="accent3">
                    <a:lumMod val="20000"/>
                    <a:lumOff val="80000"/>
                  </a:schemeClr>
                </a:solidFill>
                <a:latin typeface="Be Vietnam" panose="020B0604020202020204" charset="0"/>
              </a:rPr>
              <a:t>Keep it simple</a:t>
            </a:r>
            <a:br>
              <a:rPr lang="en-US" sz="3600" dirty="0">
                <a:solidFill>
                  <a:schemeClr val="accent3">
                    <a:lumMod val="20000"/>
                    <a:lumOff val="80000"/>
                  </a:schemeClr>
                </a:solidFill>
                <a:latin typeface="Be Vietnam" panose="020B0604020202020204" charset="0"/>
              </a:rPr>
            </a:br>
            <a:endParaRPr lang="en-US" sz="3600" dirty="0">
              <a:solidFill>
                <a:schemeClr val="accent3">
                  <a:lumMod val="20000"/>
                  <a:lumOff val="80000"/>
                </a:schemeClr>
              </a:solidFill>
              <a:latin typeface="Be Vietnam" panose="020B0604020202020204" charset="0"/>
            </a:endParaRPr>
          </a:p>
          <a:p>
            <a:pPr marL="571500" indent="-571500">
              <a:buFont typeface="Arial" panose="020B0604020202020204" pitchFamily="34" charset="0"/>
              <a:buChar char="•"/>
            </a:pPr>
            <a:r>
              <a:rPr lang="en-US" sz="3600" b="1" dirty="0">
                <a:solidFill>
                  <a:schemeClr val="accent3">
                    <a:lumMod val="20000"/>
                    <a:lumOff val="80000"/>
                  </a:schemeClr>
                </a:solidFill>
                <a:latin typeface="Be Vietnam" panose="020B0604020202020204" charset="0"/>
              </a:rPr>
              <a:t>Establish clear criteria</a:t>
            </a:r>
            <a:br>
              <a:rPr lang="en-US" sz="3600" dirty="0">
                <a:solidFill>
                  <a:schemeClr val="accent3">
                    <a:lumMod val="20000"/>
                    <a:lumOff val="80000"/>
                  </a:schemeClr>
                </a:solidFill>
                <a:latin typeface="Be Vietnam" panose="020B0604020202020204" charset="0"/>
              </a:rPr>
            </a:br>
            <a:endParaRPr lang="en-US" sz="3600" dirty="0">
              <a:solidFill>
                <a:schemeClr val="accent3">
                  <a:lumMod val="20000"/>
                  <a:lumOff val="80000"/>
                </a:schemeClr>
              </a:solidFill>
              <a:latin typeface="Be Vietnam" panose="020B0604020202020204" charset="0"/>
            </a:endParaRPr>
          </a:p>
          <a:p>
            <a:pPr marL="571500" indent="-571500">
              <a:buFont typeface="Arial" panose="020B0604020202020204" pitchFamily="34" charset="0"/>
              <a:buChar char="•"/>
            </a:pPr>
            <a:r>
              <a:rPr lang="en-US" sz="3600" b="1" dirty="0">
                <a:solidFill>
                  <a:schemeClr val="accent3">
                    <a:lumMod val="20000"/>
                    <a:lumOff val="80000"/>
                  </a:schemeClr>
                </a:solidFill>
                <a:latin typeface="Be Vietnam" panose="020B0604020202020204" charset="0"/>
              </a:rPr>
              <a:t>Choose a consistent timeframe</a:t>
            </a:r>
            <a:br>
              <a:rPr lang="en-US" sz="3600" dirty="0">
                <a:solidFill>
                  <a:schemeClr val="accent3">
                    <a:lumMod val="20000"/>
                    <a:lumOff val="80000"/>
                  </a:schemeClr>
                </a:solidFill>
                <a:latin typeface="Be Vietnam" panose="020B0604020202020204" charset="0"/>
              </a:rPr>
            </a:br>
            <a:endParaRPr lang="en-US" sz="3600" dirty="0">
              <a:solidFill>
                <a:schemeClr val="accent3">
                  <a:lumMod val="20000"/>
                  <a:lumOff val="80000"/>
                </a:schemeClr>
              </a:solidFill>
              <a:latin typeface="Be Vietnam" panose="020B0604020202020204" charset="0"/>
            </a:endParaRPr>
          </a:p>
          <a:p>
            <a:pPr marL="571500" indent="-571500">
              <a:buFont typeface="Arial" panose="020B0604020202020204" pitchFamily="34" charset="0"/>
              <a:buChar char="•"/>
            </a:pPr>
            <a:r>
              <a:rPr lang="en-US" sz="3600" b="1" dirty="0">
                <a:solidFill>
                  <a:schemeClr val="accent3">
                    <a:lumMod val="20000"/>
                    <a:lumOff val="80000"/>
                  </a:schemeClr>
                </a:solidFill>
                <a:latin typeface="Be Vietnam" panose="020B0604020202020204" charset="0"/>
              </a:rPr>
              <a:t>Clean data beats expensive software</a:t>
            </a:r>
            <a:br>
              <a:rPr lang="en-US" sz="3600" dirty="0">
                <a:solidFill>
                  <a:schemeClr val="accent3">
                    <a:lumMod val="20000"/>
                    <a:lumOff val="80000"/>
                  </a:schemeClr>
                </a:solidFill>
                <a:latin typeface="Be Vietnam" panose="020B0604020202020204" charset="0"/>
              </a:rPr>
            </a:br>
            <a:endParaRPr lang="en-US" sz="3600" dirty="0">
              <a:solidFill>
                <a:schemeClr val="accent3">
                  <a:lumMod val="20000"/>
                  <a:lumOff val="80000"/>
                </a:schemeClr>
              </a:solidFill>
              <a:latin typeface="Be Vietnam" panose="020B0604020202020204" charset="0"/>
            </a:endParaRPr>
          </a:p>
          <a:p>
            <a:pPr marL="571500" indent="-571500">
              <a:buFont typeface="Arial" panose="020B0604020202020204" pitchFamily="34" charset="0"/>
              <a:buChar char="•"/>
            </a:pPr>
            <a:r>
              <a:rPr lang="en-US" sz="3600" b="1" dirty="0">
                <a:solidFill>
                  <a:schemeClr val="accent3">
                    <a:lumMod val="20000"/>
                    <a:lumOff val="80000"/>
                  </a:schemeClr>
                </a:solidFill>
                <a:latin typeface="Be Vietnam" panose="020B0604020202020204" charset="0"/>
              </a:rPr>
              <a:t>Cross-check your results</a:t>
            </a:r>
            <a:endParaRPr lang="en-US" sz="3600" dirty="0"/>
          </a:p>
        </p:txBody>
      </p:sp>
    </p:spTree>
    <p:extLst>
      <p:ext uri="{BB962C8B-B14F-4D97-AF65-F5344CB8AC3E}">
        <p14:creationId xmlns:p14="http://schemas.microsoft.com/office/powerpoint/2010/main" val="153637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A7321"/>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6871954" cy="8229600"/>
            <a:chOff x="0" y="0"/>
            <a:chExt cx="1064645" cy="1274980"/>
          </a:xfrm>
        </p:grpSpPr>
        <p:sp>
          <p:nvSpPr>
            <p:cNvPr id="3" name="Freeform 3"/>
            <p:cNvSpPr/>
            <p:nvPr/>
          </p:nvSpPr>
          <p:spPr>
            <a:xfrm>
              <a:off x="0" y="0"/>
              <a:ext cx="1064645" cy="1274980"/>
            </a:xfrm>
            <a:custGeom>
              <a:avLst/>
              <a:gdLst/>
              <a:ahLst/>
              <a:cxnLst/>
              <a:rect l="l" t="t" r="r" b="b"/>
              <a:pathLst>
                <a:path w="1064645" h="1274980">
                  <a:moveTo>
                    <a:pt x="28165" y="0"/>
                  </a:moveTo>
                  <a:lnTo>
                    <a:pt x="1036481" y="0"/>
                  </a:lnTo>
                  <a:cubicBezTo>
                    <a:pt x="1052036" y="0"/>
                    <a:pt x="1064645" y="12610"/>
                    <a:pt x="1064645" y="28165"/>
                  </a:cubicBezTo>
                  <a:lnTo>
                    <a:pt x="1064645" y="1246815"/>
                  </a:lnTo>
                  <a:cubicBezTo>
                    <a:pt x="1064645" y="1254285"/>
                    <a:pt x="1061678" y="1261449"/>
                    <a:pt x="1056396" y="1266731"/>
                  </a:cubicBezTo>
                  <a:cubicBezTo>
                    <a:pt x="1051114" y="1272013"/>
                    <a:pt x="1043950" y="1274980"/>
                    <a:pt x="1036481" y="1274980"/>
                  </a:cubicBezTo>
                  <a:lnTo>
                    <a:pt x="28165" y="1274980"/>
                  </a:lnTo>
                  <a:cubicBezTo>
                    <a:pt x="20695" y="1274980"/>
                    <a:pt x="13531" y="1272013"/>
                    <a:pt x="8249" y="1266731"/>
                  </a:cubicBezTo>
                  <a:cubicBezTo>
                    <a:pt x="2967" y="1261449"/>
                    <a:pt x="0" y="1254285"/>
                    <a:pt x="0" y="1246815"/>
                  </a:cubicBezTo>
                  <a:lnTo>
                    <a:pt x="0" y="28165"/>
                  </a:lnTo>
                  <a:cubicBezTo>
                    <a:pt x="0" y="20695"/>
                    <a:pt x="2967" y="13531"/>
                    <a:pt x="8249" y="8249"/>
                  </a:cubicBezTo>
                  <a:cubicBezTo>
                    <a:pt x="13531" y="2967"/>
                    <a:pt x="20695" y="0"/>
                    <a:pt x="28165" y="0"/>
                  </a:cubicBezTo>
                  <a:close/>
                </a:path>
              </a:pathLst>
            </a:custGeom>
            <a:blipFill>
              <a:blip r:embed="rId3" cstate="print">
                <a:extLst>
                  <a:ext uri="{28A0092B-C50C-407E-A947-70E740481C1C}">
                    <a14:useLocalDpi xmlns:a14="http://schemas.microsoft.com/office/drawing/2010/main" val="0"/>
                  </a:ext>
                </a:extLst>
              </a:blip>
              <a:srcRect/>
              <a:stretch>
                <a:fillRect t="7" r="-79942" b="-7"/>
              </a:stretch>
            </a:blipFill>
          </p:spPr>
          <p:txBody>
            <a:bodyPr/>
            <a:lstStyle/>
            <a:p>
              <a:endParaRPr lang="en-US" dirty="0"/>
            </a:p>
          </p:txBody>
        </p:sp>
      </p:grpSp>
      <p:sp>
        <p:nvSpPr>
          <p:cNvPr id="6" name="TextBox 6"/>
          <p:cNvSpPr txBox="1"/>
          <p:nvPr/>
        </p:nvSpPr>
        <p:spPr>
          <a:xfrm>
            <a:off x="8796656" y="1028700"/>
            <a:ext cx="8462644" cy="2234522"/>
          </a:xfrm>
          <a:prstGeom prst="rect">
            <a:avLst/>
          </a:prstGeom>
        </p:spPr>
        <p:txBody>
          <a:bodyPr lIns="0" tIns="0" rIns="0" bIns="0" rtlCol="0" anchor="t">
            <a:spAutoFit/>
          </a:bodyPr>
          <a:lstStyle/>
          <a:p>
            <a:pPr marL="0" lvl="0" indent="0" algn="l">
              <a:lnSpc>
                <a:spcPts val="8499"/>
              </a:lnSpc>
            </a:pPr>
            <a:r>
              <a:rPr lang="en-US" sz="8499" dirty="0">
                <a:solidFill>
                  <a:srgbClr val="B4D88D"/>
                </a:solidFill>
                <a:latin typeface="Roca Two"/>
                <a:ea typeface="Roca Two"/>
                <a:cs typeface="Roca Two"/>
                <a:sym typeface="Roca Two"/>
              </a:rPr>
              <a:t>One Dataset. Four Lenses.</a:t>
            </a:r>
          </a:p>
        </p:txBody>
      </p:sp>
      <p:sp>
        <p:nvSpPr>
          <p:cNvPr id="7" name="TextBox 6">
            <a:extLst>
              <a:ext uri="{FF2B5EF4-FFF2-40B4-BE49-F238E27FC236}">
                <a16:creationId xmlns:a16="http://schemas.microsoft.com/office/drawing/2014/main" id="{76B910D7-F5FC-5531-4983-893D2247AE26}"/>
              </a:ext>
            </a:extLst>
          </p:cNvPr>
          <p:cNvSpPr txBox="1"/>
          <p:nvPr/>
        </p:nvSpPr>
        <p:spPr>
          <a:xfrm>
            <a:off x="9372600" y="3619500"/>
            <a:ext cx="7086600" cy="4023858"/>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4400" dirty="0">
                <a:solidFill>
                  <a:schemeClr val="accent3">
                    <a:lumMod val="20000"/>
                    <a:lumOff val="80000"/>
                  </a:schemeClr>
                </a:solidFill>
                <a:latin typeface="Be Vietnam" panose="020B0604020202020204" charset="0"/>
              </a:rPr>
              <a:t>Descriptive</a:t>
            </a:r>
          </a:p>
          <a:p>
            <a:pPr marL="457200" indent="-457200">
              <a:lnSpc>
                <a:spcPct val="150000"/>
              </a:lnSpc>
              <a:buFont typeface="Arial" panose="020B0604020202020204" pitchFamily="34" charset="0"/>
              <a:buChar char="•"/>
            </a:pPr>
            <a:r>
              <a:rPr lang="en-US" sz="4400" dirty="0">
                <a:solidFill>
                  <a:schemeClr val="accent3">
                    <a:lumMod val="20000"/>
                    <a:lumOff val="80000"/>
                  </a:schemeClr>
                </a:solidFill>
                <a:latin typeface="Be Vietnam" panose="020B0604020202020204" charset="0"/>
              </a:rPr>
              <a:t>Diagnostic</a:t>
            </a:r>
          </a:p>
          <a:p>
            <a:pPr marL="457200" indent="-457200">
              <a:lnSpc>
                <a:spcPct val="150000"/>
              </a:lnSpc>
              <a:buFont typeface="Arial" panose="020B0604020202020204" pitchFamily="34" charset="0"/>
              <a:buChar char="•"/>
            </a:pPr>
            <a:r>
              <a:rPr lang="en-US" sz="4400" dirty="0">
                <a:solidFill>
                  <a:schemeClr val="accent3">
                    <a:lumMod val="20000"/>
                    <a:lumOff val="80000"/>
                  </a:schemeClr>
                </a:solidFill>
                <a:latin typeface="Be Vietnam" panose="020B0604020202020204" charset="0"/>
              </a:rPr>
              <a:t>Predictive</a:t>
            </a:r>
          </a:p>
          <a:p>
            <a:pPr marL="457200" indent="-457200">
              <a:lnSpc>
                <a:spcPct val="150000"/>
              </a:lnSpc>
              <a:buFont typeface="Arial" panose="020B0604020202020204" pitchFamily="34" charset="0"/>
              <a:buChar char="•"/>
            </a:pPr>
            <a:r>
              <a:rPr lang="en-US" sz="4400" dirty="0">
                <a:solidFill>
                  <a:schemeClr val="accent3">
                    <a:lumMod val="20000"/>
                    <a:lumOff val="80000"/>
                  </a:schemeClr>
                </a:solidFill>
                <a:latin typeface="Be Vietnam" panose="020B0604020202020204" charset="0"/>
              </a:rPr>
              <a:t>Prescriptive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64D26"/>
        </a:solidFill>
        <a:effectLst/>
      </p:bgPr>
    </p:bg>
    <p:spTree>
      <p:nvGrpSpPr>
        <p:cNvPr id="1" name=""/>
        <p:cNvGrpSpPr/>
        <p:nvPr/>
      </p:nvGrpSpPr>
      <p:grpSpPr>
        <a:xfrm>
          <a:off x="0" y="0"/>
          <a:ext cx="0" cy="0"/>
          <a:chOff x="0" y="0"/>
          <a:chExt cx="0" cy="0"/>
        </a:xfrm>
      </p:grpSpPr>
      <p:sp>
        <p:nvSpPr>
          <p:cNvPr id="17" name="Freeform 3" descr="Angled shot of pen on a graph">
            <a:extLst>
              <a:ext uri="{FF2B5EF4-FFF2-40B4-BE49-F238E27FC236}">
                <a16:creationId xmlns:a16="http://schemas.microsoft.com/office/drawing/2014/main" id="{1D39AFA4-97E9-3D0C-E031-9A58D103B0E1}"/>
              </a:ext>
            </a:extLst>
          </p:cNvPr>
          <p:cNvSpPr/>
          <p:nvPr/>
        </p:nvSpPr>
        <p:spPr>
          <a:xfrm>
            <a:off x="11068497" y="-324542"/>
            <a:ext cx="7410003" cy="10936089"/>
          </a:xfrm>
          <a:custGeom>
            <a:avLst/>
            <a:gdLst/>
            <a:ahLst/>
            <a:cxnLst/>
            <a:rect l="l" t="t" r="r" b="b"/>
            <a:pathLst>
              <a:path w="1376330" h="1694286">
                <a:moveTo>
                  <a:pt x="21787" y="0"/>
                </a:moveTo>
                <a:lnTo>
                  <a:pt x="1354543" y="0"/>
                </a:lnTo>
                <a:cubicBezTo>
                  <a:pt x="1360322" y="0"/>
                  <a:pt x="1365863" y="2295"/>
                  <a:pt x="1369949" y="6381"/>
                </a:cubicBezTo>
                <a:cubicBezTo>
                  <a:pt x="1374035" y="10467"/>
                  <a:pt x="1376330" y="16008"/>
                  <a:pt x="1376330" y="21787"/>
                </a:cubicBezTo>
                <a:lnTo>
                  <a:pt x="1376330" y="1672499"/>
                </a:lnTo>
                <a:cubicBezTo>
                  <a:pt x="1376330" y="1678277"/>
                  <a:pt x="1374035" y="1683819"/>
                  <a:pt x="1369949" y="1687904"/>
                </a:cubicBezTo>
                <a:cubicBezTo>
                  <a:pt x="1365863" y="1691990"/>
                  <a:pt x="1360322" y="1694286"/>
                  <a:pt x="1354543" y="1694286"/>
                </a:cubicBezTo>
                <a:lnTo>
                  <a:pt x="21787" y="1694286"/>
                </a:lnTo>
                <a:cubicBezTo>
                  <a:pt x="16008" y="1694286"/>
                  <a:pt x="10467" y="1691990"/>
                  <a:pt x="6381" y="1687904"/>
                </a:cubicBezTo>
                <a:cubicBezTo>
                  <a:pt x="2295" y="1683819"/>
                  <a:pt x="0" y="1678277"/>
                  <a:pt x="0" y="1672499"/>
                </a:cubicBezTo>
                <a:lnTo>
                  <a:pt x="0" y="21787"/>
                </a:lnTo>
                <a:cubicBezTo>
                  <a:pt x="0" y="16008"/>
                  <a:pt x="2295" y="10467"/>
                  <a:pt x="6381" y="6381"/>
                </a:cubicBezTo>
                <a:cubicBezTo>
                  <a:pt x="10467" y="2295"/>
                  <a:pt x="16008" y="0"/>
                  <a:pt x="21787" y="0"/>
                </a:cubicBezTo>
                <a:close/>
              </a:path>
            </a:pathLst>
          </a:custGeom>
          <a:blipFill>
            <a:blip r:embed="rId3">
              <a:extLst>
                <a:ext uri="{28A0092B-C50C-407E-A947-70E740481C1C}">
                  <a14:useLocalDpi xmlns:a14="http://schemas.microsoft.com/office/drawing/2010/main" val="0"/>
                </a:ext>
              </a:extLst>
            </a:blip>
            <a:srcRect/>
            <a:stretch>
              <a:fillRect l="-42326" r="-42326"/>
            </a:stretch>
          </a:blipFill>
        </p:spPr>
        <p:txBody>
          <a:bodyPr/>
          <a:lstStyle/>
          <a:p>
            <a:endParaRPr lang="en-US" dirty="0"/>
          </a:p>
        </p:txBody>
      </p:sp>
      <p:sp>
        <p:nvSpPr>
          <p:cNvPr id="2" name="TextBox 2"/>
          <p:cNvSpPr txBox="1"/>
          <p:nvPr/>
        </p:nvSpPr>
        <p:spPr>
          <a:xfrm>
            <a:off x="489882" y="864170"/>
            <a:ext cx="10039797" cy="1144480"/>
          </a:xfrm>
          <a:prstGeom prst="rect">
            <a:avLst/>
          </a:prstGeom>
        </p:spPr>
        <p:txBody>
          <a:bodyPr wrap="square" lIns="0" tIns="0" rIns="0" bIns="0" rtlCol="0" anchor="t">
            <a:spAutoFit/>
          </a:bodyPr>
          <a:lstStyle/>
          <a:p>
            <a:pPr marL="0" lvl="0" indent="0" algn="l">
              <a:lnSpc>
                <a:spcPts val="8499"/>
              </a:lnSpc>
            </a:pPr>
            <a:r>
              <a:rPr lang="en-US" sz="8499" dirty="0">
                <a:solidFill>
                  <a:srgbClr val="B4D88D"/>
                </a:solidFill>
                <a:latin typeface="Roca Two"/>
                <a:ea typeface="Roca Two"/>
                <a:cs typeface="Roca Two"/>
                <a:sym typeface="Roca Two"/>
              </a:rPr>
              <a:t>Lens 1: Descriptive</a:t>
            </a:r>
          </a:p>
        </p:txBody>
      </p:sp>
      <p:sp>
        <p:nvSpPr>
          <p:cNvPr id="3" name="TextBox 3"/>
          <p:cNvSpPr txBox="1"/>
          <p:nvPr/>
        </p:nvSpPr>
        <p:spPr>
          <a:xfrm>
            <a:off x="489882" y="1974688"/>
            <a:ext cx="10578615" cy="1197315"/>
          </a:xfrm>
          <a:prstGeom prst="rect">
            <a:avLst/>
          </a:prstGeom>
        </p:spPr>
        <p:txBody>
          <a:bodyPr wrap="square" lIns="0" tIns="0" rIns="0" bIns="0" rtlCol="0" anchor="t">
            <a:spAutoFit/>
          </a:bodyPr>
          <a:lstStyle/>
          <a:p>
            <a:pPr>
              <a:lnSpc>
                <a:spcPts val="4899"/>
              </a:lnSpc>
              <a:spcBef>
                <a:spcPct val="0"/>
              </a:spcBef>
            </a:pPr>
            <a:r>
              <a:rPr lang="en-US" sz="3499" b="1" spc="34" dirty="0">
                <a:solidFill>
                  <a:srgbClr val="E6F1D9"/>
                </a:solidFill>
                <a:latin typeface="Be Vietnam Ultra-Bold"/>
                <a:ea typeface="Be Vietnam Ultra-Bold"/>
                <a:cs typeface="Be Vietnam Ultra-Bold"/>
                <a:sym typeface="Be Vietnam Ultra-Bold"/>
              </a:rPr>
              <a:t>What happened? </a:t>
            </a:r>
            <a:r>
              <a:rPr lang="en-US" sz="3200" spc="49" dirty="0">
                <a:solidFill>
                  <a:srgbClr val="E6F1D9"/>
                </a:solidFill>
                <a:latin typeface="Be Vietnam"/>
                <a:ea typeface="Be Vietnam"/>
                <a:cs typeface="Be Vietnam"/>
                <a:sym typeface="Be Vietnam"/>
              </a:rPr>
              <a:t>Descriptive analysis is reporting.</a:t>
            </a:r>
          </a:p>
          <a:p>
            <a:pPr marL="0" lvl="0" indent="0" algn="l">
              <a:lnSpc>
                <a:spcPts val="4899"/>
              </a:lnSpc>
              <a:spcBef>
                <a:spcPct val="0"/>
              </a:spcBef>
            </a:pPr>
            <a:endParaRPr lang="en-US" sz="3499" b="1" spc="34" dirty="0">
              <a:solidFill>
                <a:srgbClr val="E6F1D9"/>
              </a:solidFill>
              <a:latin typeface="Be Vietnam Ultra-Bold"/>
              <a:ea typeface="Be Vietnam Ultra-Bold"/>
              <a:cs typeface="Be Vietnam Ultra-Bold"/>
              <a:sym typeface="Be Vietnam Ultra-Bold"/>
            </a:endParaRPr>
          </a:p>
        </p:txBody>
      </p:sp>
      <p:sp>
        <p:nvSpPr>
          <p:cNvPr id="4" name="TextBox 4"/>
          <p:cNvSpPr txBox="1"/>
          <p:nvPr/>
        </p:nvSpPr>
        <p:spPr>
          <a:xfrm>
            <a:off x="866190" y="2828318"/>
            <a:ext cx="9116010" cy="2244204"/>
          </a:xfrm>
          <a:prstGeom prst="rect">
            <a:avLst/>
          </a:prstGeom>
        </p:spPr>
        <p:txBody>
          <a:bodyPr wrap="square" lIns="0" tIns="0" rIns="0" bIns="0" numCol="2" rtlCol="0" anchor="t">
            <a:spAutoFit/>
          </a:bodyPr>
          <a:lstStyle/>
          <a:p>
            <a:pPr marL="342900" lvl="0" indent="-342900" algn="l">
              <a:lnSpc>
                <a:spcPts val="3499"/>
              </a:lnSpc>
              <a:buFont typeface="Arial" panose="020B0604020202020204" pitchFamily="34" charset="0"/>
              <a:buChar char="•"/>
            </a:pPr>
            <a:r>
              <a:rPr lang="en-US" sz="3200" spc="49" dirty="0">
                <a:solidFill>
                  <a:srgbClr val="E6F1D9"/>
                </a:solidFill>
                <a:latin typeface="Be Vietnam"/>
                <a:ea typeface="Be Vietnam"/>
                <a:cs typeface="Be Vietnam"/>
                <a:sym typeface="Be Vietnam"/>
              </a:rPr>
              <a:t>400 volunteers</a:t>
            </a:r>
          </a:p>
          <a:p>
            <a:pPr marL="342900" lvl="0" indent="-342900" algn="l">
              <a:lnSpc>
                <a:spcPts val="3499"/>
              </a:lnSpc>
              <a:buFont typeface="Arial" panose="020B0604020202020204" pitchFamily="34" charset="0"/>
              <a:buChar char="•"/>
            </a:pPr>
            <a:r>
              <a:rPr lang="en-US" sz="3200" spc="49" dirty="0">
                <a:solidFill>
                  <a:srgbClr val="E6F1D9"/>
                </a:solidFill>
                <a:latin typeface="Be Vietnam"/>
                <a:ea typeface="Be Vietnam"/>
                <a:cs typeface="Be Vietnam"/>
                <a:sym typeface="Be Vietnam"/>
              </a:rPr>
              <a:t>52,000 hours </a:t>
            </a:r>
          </a:p>
          <a:p>
            <a:pPr marL="342900" lvl="0" indent="-342900" algn="l">
              <a:lnSpc>
                <a:spcPts val="3499"/>
              </a:lnSpc>
              <a:buFont typeface="Arial" panose="020B0604020202020204" pitchFamily="34" charset="0"/>
              <a:buChar char="•"/>
            </a:pPr>
            <a:r>
              <a:rPr lang="en-US" sz="3200" spc="49" dirty="0">
                <a:solidFill>
                  <a:srgbClr val="E6F1D9"/>
                </a:solidFill>
                <a:latin typeface="Be Vietnam"/>
                <a:ea typeface="Be Vietnam"/>
                <a:cs typeface="Be Vietnam"/>
                <a:sym typeface="Be Vietnam"/>
              </a:rPr>
              <a:t>$1.8M in service value</a:t>
            </a:r>
          </a:p>
          <a:p>
            <a:pPr marL="342900" lvl="0" indent="-342900" algn="l">
              <a:lnSpc>
                <a:spcPts val="3499"/>
              </a:lnSpc>
              <a:buFont typeface="Arial" panose="020B0604020202020204" pitchFamily="34" charset="0"/>
              <a:buChar char="•"/>
            </a:pPr>
            <a:r>
              <a:rPr lang="en-US" sz="3200" spc="49" dirty="0">
                <a:solidFill>
                  <a:srgbClr val="E6F1D9"/>
                </a:solidFill>
                <a:latin typeface="Be Vietnam"/>
                <a:ea typeface="Be Vietnam"/>
                <a:cs typeface="Be Vietnam"/>
                <a:sym typeface="Be Vietnam"/>
              </a:rPr>
              <a:t>Growth rate +14.29%</a:t>
            </a:r>
          </a:p>
        </p:txBody>
      </p:sp>
      <p:sp>
        <p:nvSpPr>
          <p:cNvPr id="5" name="TextBox 5"/>
          <p:cNvSpPr txBox="1"/>
          <p:nvPr/>
        </p:nvSpPr>
        <p:spPr>
          <a:xfrm>
            <a:off x="502172" y="5244199"/>
            <a:ext cx="10039797" cy="568938"/>
          </a:xfrm>
          <a:prstGeom prst="rect">
            <a:avLst/>
          </a:prstGeom>
        </p:spPr>
        <p:txBody>
          <a:bodyPr lIns="0" tIns="0" rIns="0" bIns="0" rtlCol="0" anchor="t">
            <a:spAutoFit/>
          </a:bodyPr>
          <a:lstStyle/>
          <a:p>
            <a:pPr marL="0" lvl="0" indent="0" algn="l">
              <a:lnSpc>
                <a:spcPts val="4899"/>
              </a:lnSpc>
              <a:spcBef>
                <a:spcPct val="0"/>
              </a:spcBef>
            </a:pPr>
            <a:r>
              <a:rPr lang="en-US" sz="3499" b="1" spc="34" dirty="0">
                <a:solidFill>
                  <a:srgbClr val="E6F1D9"/>
                </a:solidFill>
                <a:latin typeface="Be Vietnam Ultra-Bold"/>
                <a:ea typeface="Be Vietnam Ultra-Bold"/>
                <a:cs typeface="Be Vietnam Ultra-Bold"/>
                <a:sym typeface="Be Vietnam Ultra-Bold"/>
              </a:rPr>
              <a:t>This is where most of us stop</a:t>
            </a:r>
          </a:p>
        </p:txBody>
      </p:sp>
      <p:sp>
        <p:nvSpPr>
          <p:cNvPr id="6" name="TextBox 6"/>
          <p:cNvSpPr txBox="1"/>
          <p:nvPr/>
        </p:nvSpPr>
        <p:spPr>
          <a:xfrm>
            <a:off x="701275" y="6662305"/>
            <a:ext cx="9617009" cy="2415918"/>
          </a:xfrm>
          <a:prstGeom prst="rect">
            <a:avLst/>
          </a:prstGeom>
        </p:spPr>
        <p:txBody>
          <a:bodyPr wrap="square" lIns="0" tIns="0" rIns="0" bIns="0" rtlCol="0" anchor="t">
            <a:spAutoFit/>
          </a:bodyPr>
          <a:lstStyle/>
          <a:p>
            <a:pPr marL="0" lvl="0" indent="0" algn="l"/>
            <a:endParaRPr lang="en-US" sz="2499" spc="49" dirty="0">
              <a:solidFill>
                <a:srgbClr val="E6F1D9"/>
              </a:solidFill>
              <a:latin typeface="Be Vietnam"/>
              <a:ea typeface="Be Vietnam"/>
              <a:cs typeface="Be Vietnam"/>
              <a:sym typeface="Be Vietnam"/>
            </a:endParaRPr>
          </a:p>
          <a:p>
            <a:pPr marL="0" lvl="0" indent="0" algn="l"/>
            <a:r>
              <a:rPr lang="en-US" sz="4400" b="1" spc="49" dirty="0">
                <a:solidFill>
                  <a:schemeClr val="accent3">
                    <a:lumMod val="60000"/>
                    <a:lumOff val="40000"/>
                  </a:schemeClr>
                </a:solidFill>
                <a:latin typeface="Roca Two Bold" panose="020B0604020202020204" charset="0"/>
                <a:ea typeface="Be Vietnam"/>
                <a:cs typeface="Be Vietnam"/>
                <a:sym typeface="Be Vietnam"/>
              </a:rPr>
              <a:t>The question to ask is: What is the data trying to tell you beyond the summary?</a:t>
            </a:r>
          </a:p>
        </p:txBody>
      </p:sp>
      <p:sp>
        <p:nvSpPr>
          <p:cNvPr id="7" name="AutoShape 7"/>
          <p:cNvSpPr/>
          <p:nvPr/>
        </p:nvSpPr>
        <p:spPr>
          <a:xfrm>
            <a:off x="701275" y="5982763"/>
            <a:ext cx="9617009" cy="29771"/>
          </a:xfrm>
          <a:prstGeom prst="line">
            <a:avLst/>
          </a:prstGeom>
          <a:ln w="9525" cap="flat">
            <a:solidFill>
              <a:srgbClr val="E6F1D9"/>
            </a:solidFill>
            <a:prstDash val="solid"/>
            <a:headEnd type="none" w="sm" len="sm"/>
            <a:tailEnd type="none" w="sm" len="sm"/>
          </a:ln>
        </p:spPr>
        <p:txBody>
          <a:bodyPr/>
          <a:lstStyle/>
          <a:p>
            <a:endParaRPr lang="en-US"/>
          </a:p>
        </p:txBody>
      </p:sp>
      <p:grpSp>
        <p:nvGrpSpPr>
          <p:cNvPr id="9" name="Group 9"/>
          <p:cNvGrpSpPr/>
          <p:nvPr/>
        </p:nvGrpSpPr>
        <p:grpSpPr>
          <a:xfrm>
            <a:off x="9296400" y="1208474"/>
            <a:ext cx="4010025" cy="830016"/>
            <a:chOff x="0" y="0"/>
            <a:chExt cx="5346700" cy="1106688"/>
          </a:xfrm>
        </p:grpSpPr>
        <p:sp>
          <p:nvSpPr>
            <p:cNvPr id="10" name="TextBox 10"/>
            <p:cNvSpPr txBox="1"/>
            <p:nvPr/>
          </p:nvSpPr>
          <p:spPr>
            <a:xfrm>
              <a:off x="0" y="-38100"/>
              <a:ext cx="5346700" cy="462280"/>
            </a:xfrm>
            <a:prstGeom prst="rect">
              <a:avLst/>
            </a:prstGeom>
          </p:spPr>
          <p:txBody>
            <a:bodyPr lIns="0" tIns="0" rIns="0" bIns="0" rtlCol="0" anchor="t">
              <a:spAutoFit/>
            </a:bodyPr>
            <a:lstStyle/>
            <a:p>
              <a:pPr marL="0" lvl="0" indent="0" algn="l">
                <a:lnSpc>
                  <a:spcPts val="2940"/>
                </a:lnSpc>
                <a:spcBef>
                  <a:spcPct val="0"/>
                </a:spcBef>
              </a:pPr>
              <a:endParaRPr/>
            </a:p>
          </p:txBody>
        </p:sp>
        <p:sp>
          <p:nvSpPr>
            <p:cNvPr id="11" name="TextBox 11"/>
            <p:cNvSpPr txBox="1"/>
            <p:nvPr/>
          </p:nvSpPr>
          <p:spPr>
            <a:xfrm>
              <a:off x="0" y="710448"/>
              <a:ext cx="5346700" cy="396240"/>
            </a:xfrm>
            <a:prstGeom prst="rect">
              <a:avLst/>
            </a:prstGeom>
          </p:spPr>
          <p:txBody>
            <a:bodyPr lIns="0" tIns="0" rIns="0" bIns="0" rtlCol="0" anchor="t">
              <a:spAutoFit/>
            </a:bodyPr>
            <a:lstStyle/>
            <a:p>
              <a:pPr marL="0" lvl="0" indent="0" algn="l">
                <a:lnSpc>
                  <a:spcPts val="2520"/>
                </a:lnSpc>
                <a:spcBef>
                  <a:spcPct val="0"/>
                </a:spcBef>
              </a:pPr>
              <a:endParaRPr/>
            </a:p>
          </p:txBody>
        </p:sp>
      </p:grpSp>
      <p:grpSp>
        <p:nvGrpSpPr>
          <p:cNvPr id="12" name="Group 12"/>
          <p:cNvGrpSpPr/>
          <p:nvPr/>
        </p:nvGrpSpPr>
        <p:grpSpPr>
          <a:xfrm>
            <a:off x="13611225" y="1208474"/>
            <a:ext cx="4010025" cy="830016"/>
            <a:chOff x="0" y="0"/>
            <a:chExt cx="5346700" cy="1106688"/>
          </a:xfrm>
        </p:grpSpPr>
        <p:sp>
          <p:nvSpPr>
            <p:cNvPr id="13" name="TextBox 13"/>
            <p:cNvSpPr txBox="1"/>
            <p:nvPr/>
          </p:nvSpPr>
          <p:spPr>
            <a:xfrm>
              <a:off x="0" y="-38100"/>
              <a:ext cx="5346700" cy="462280"/>
            </a:xfrm>
            <a:prstGeom prst="rect">
              <a:avLst/>
            </a:prstGeom>
          </p:spPr>
          <p:txBody>
            <a:bodyPr lIns="0" tIns="0" rIns="0" bIns="0" rtlCol="0" anchor="t">
              <a:spAutoFit/>
            </a:bodyPr>
            <a:lstStyle/>
            <a:p>
              <a:pPr marL="0" lvl="0" indent="0" algn="l">
                <a:lnSpc>
                  <a:spcPts val="2940"/>
                </a:lnSpc>
                <a:spcBef>
                  <a:spcPct val="0"/>
                </a:spcBef>
              </a:pPr>
              <a:endParaRPr/>
            </a:p>
          </p:txBody>
        </p:sp>
        <p:sp>
          <p:nvSpPr>
            <p:cNvPr id="14" name="TextBox 14"/>
            <p:cNvSpPr txBox="1"/>
            <p:nvPr/>
          </p:nvSpPr>
          <p:spPr>
            <a:xfrm>
              <a:off x="0" y="710448"/>
              <a:ext cx="5346700" cy="396240"/>
            </a:xfrm>
            <a:prstGeom prst="rect">
              <a:avLst/>
            </a:prstGeom>
          </p:spPr>
          <p:txBody>
            <a:bodyPr lIns="0" tIns="0" rIns="0" bIns="0" rtlCol="0" anchor="t">
              <a:spAutoFit/>
            </a:bodyPr>
            <a:lstStyle/>
            <a:p>
              <a:pPr marL="0" lvl="0" indent="0" algn="l">
                <a:lnSpc>
                  <a:spcPts val="2520"/>
                </a:lnSpc>
                <a:spcBef>
                  <a:spcPct val="0"/>
                </a:spcBef>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D5A27"/>
        </a:solidFill>
        <a:effectLst/>
      </p:bgPr>
    </p:bg>
    <p:spTree>
      <p:nvGrpSpPr>
        <p:cNvPr id="1" name=""/>
        <p:cNvGrpSpPr/>
        <p:nvPr/>
      </p:nvGrpSpPr>
      <p:grpSpPr>
        <a:xfrm>
          <a:off x="0" y="0"/>
          <a:ext cx="0" cy="0"/>
          <a:chOff x="0" y="0"/>
          <a:chExt cx="0" cy="0"/>
        </a:xfrm>
      </p:grpSpPr>
      <p:sp>
        <p:nvSpPr>
          <p:cNvPr id="2" name="Text 0"/>
          <p:cNvSpPr/>
          <p:nvPr/>
        </p:nvSpPr>
        <p:spPr>
          <a:xfrm>
            <a:off x="640080" y="990600"/>
            <a:ext cx="16459200" cy="1005840"/>
          </a:xfrm>
          <a:prstGeom prst="rect">
            <a:avLst/>
          </a:prstGeom>
          <a:noFill/>
          <a:ln/>
        </p:spPr>
        <p:txBody>
          <a:bodyPr wrap="square" lIns="0" tIns="0" rIns="0" bIns="0" rtlCol="0" anchor="ctr"/>
          <a:lstStyle/>
          <a:p>
            <a:pPr defTabSz="1828800"/>
            <a:r>
              <a:rPr lang="en-US" sz="6400" b="1" dirty="0">
                <a:solidFill>
                  <a:srgbClr val="A8C97F"/>
                </a:solidFill>
                <a:latin typeface="Cambria" pitchFamily="34" charset="0"/>
                <a:ea typeface="Cambria" pitchFamily="34" charset="-122"/>
                <a:cs typeface="Cambria" pitchFamily="34" charset="-120"/>
              </a:rPr>
              <a:t>Lens 1: Descriptive</a:t>
            </a:r>
            <a:endParaRPr lang="en-US" sz="6400" dirty="0">
              <a:solidFill>
                <a:prstClr val="black"/>
              </a:solidFill>
              <a:latin typeface="Calibri" panose="020F0502020204030204"/>
            </a:endParaRPr>
          </a:p>
        </p:txBody>
      </p:sp>
      <p:sp>
        <p:nvSpPr>
          <p:cNvPr id="3" name="Text 1"/>
          <p:cNvSpPr/>
          <p:nvPr/>
        </p:nvSpPr>
        <p:spPr>
          <a:xfrm>
            <a:off x="640080" y="2324100"/>
            <a:ext cx="16459200" cy="640080"/>
          </a:xfrm>
          <a:prstGeom prst="rect">
            <a:avLst/>
          </a:prstGeom>
          <a:noFill/>
          <a:ln/>
        </p:spPr>
        <p:txBody>
          <a:bodyPr wrap="square" lIns="0" tIns="0" rIns="0" bIns="0" rtlCol="0" anchor="ctr"/>
          <a:lstStyle/>
          <a:p>
            <a:pPr defTabSz="1828800"/>
            <a:r>
              <a:rPr lang="en-US" sz="3000" i="1" dirty="0">
                <a:solidFill>
                  <a:srgbClr val="E6F1D9"/>
                </a:solidFill>
                <a:latin typeface="Calibri" pitchFamily="34" charset="0"/>
                <a:ea typeface="Calibri" pitchFamily="34" charset="-122"/>
                <a:cs typeface="Calibri" pitchFamily="34" charset="-120"/>
              </a:rPr>
              <a:t>The Numbers Behind the Snapshot</a:t>
            </a:r>
            <a:endParaRPr lang="en-US" sz="3000" dirty="0">
              <a:solidFill>
                <a:prstClr val="black"/>
              </a:solidFill>
              <a:latin typeface="Calibri" panose="020F0502020204030204"/>
            </a:endParaRPr>
          </a:p>
        </p:txBody>
      </p:sp>
      <p:graphicFrame>
        <p:nvGraphicFramePr>
          <p:cNvPr id="4" name="Table 0"/>
          <p:cNvGraphicFramePr>
            <a:graphicFrameLocks noGrp="1"/>
          </p:cNvGraphicFramePr>
          <p:nvPr>
            <p:extLst>
              <p:ext uri="{D42A27DB-BD31-4B8C-83A1-F6EECF244321}">
                <p14:modId xmlns:p14="http://schemas.microsoft.com/office/powerpoint/2010/main" val="1009172390"/>
              </p:ext>
            </p:extLst>
          </p:nvPr>
        </p:nvGraphicFramePr>
        <p:xfrm>
          <a:off x="640080" y="3619500"/>
          <a:ext cx="17007840" cy="4651248"/>
        </p:xfrm>
        <a:graphic>
          <a:graphicData uri="http://schemas.openxmlformats.org/drawingml/2006/table">
            <a:tbl>
              <a:tblPr/>
              <a:tblGrid>
                <a:gridCol w="5669280">
                  <a:extLst>
                    <a:ext uri="{9D8B030D-6E8A-4147-A177-3AD203B41FA5}">
                      <a16:colId xmlns:a16="http://schemas.microsoft.com/office/drawing/2014/main" val="20000"/>
                    </a:ext>
                  </a:extLst>
                </a:gridCol>
                <a:gridCol w="5669280">
                  <a:extLst>
                    <a:ext uri="{9D8B030D-6E8A-4147-A177-3AD203B41FA5}">
                      <a16:colId xmlns:a16="http://schemas.microsoft.com/office/drawing/2014/main" val="20001"/>
                    </a:ext>
                  </a:extLst>
                </a:gridCol>
                <a:gridCol w="5669280">
                  <a:extLst>
                    <a:ext uri="{9D8B030D-6E8A-4147-A177-3AD203B41FA5}">
                      <a16:colId xmlns:a16="http://schemas.microsoft.com/office/drawing/2014/main" val="20002"/>
                    </a:ext>
                  </a:extLst>
                </a:gridCol>
              </a:tblGrid>
              <a:tr h="701040">
                <a:tc>
                  <a:txBody>
                    <a:bodyPr/>
                    <a:lstStyle/>
                    <a:p>
                      <a:pPr marL="0" indent="0" algn="ctr">
                        <a:buNone/>
                      </a:pPr>
                      <a:r>
                        <a:rPr lang="en-US" sz="2600" b="1" dirty="0">
                          <a:solidFill>
                            <a:srgbClr val="2D5A27"/>
                          </a:solidFill>
                          <a:latin typeface="Calibri" pitchFamily="34" charset="0"/>
                          <a:ea typeface="Calibri" pitchFamily="34" charset="-122"/>
                          <a:cs typeface="Calibri" pitchFamily="34" charset="-120"/>
                        </a:rPr>
                        <a:t>You already have</a:t>
                      </a:r>
                      <a:endParaRPr lang="en-US" sz="26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7DB560"/>
                    </a:solidFill>
                  </a:tcPr>
                </a:tc>
                <a:tc>
                  <a:txBody>
                    <a:bodyPr/>
                    <a:lstStyle/>
                    <a:p>
                      <a:pPr marL="0" indent="0" algn="ctr">
                        <a:buNone/>
                      </a:pPr>
                      <a:r>
                        <a:rPr lang="en-US" sz="2600" b="1" dirty="0">
                          <a:solidFill>
                            <a:srgbClr val="2D5A27"/>
                          </a:solidFill>
                          <a:latin typeface="Calibri" pitchFamily="34" charset="0"/>
                          <a:ea typeface="Calibri" pitchFamily="34" charset="-122"/>
                          <a:cs typeface="Calibri" pitchFamily="34" charset="-120"/>
                        </a:rPr>
                        <a:t>The calculation</a:t>
                      </a:r>
                      <a:endParaRPr lang="en-US" sz="26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7DB560"/>
                    </a:solidFill>
                  </a:tcPr>
                </a:tc>
                <a:tc>
                  <a:txBody>
                    <a:bodyPr/>
                    <a:lstStyle/>
                    <a:p>
                      <a:pPr marL="0" indent="0" algn="ctr">
                        <a:buNone/>
                      </a:pPr>
                      <a:r>
                        <a:rPr lang="en-US" sz="2600" b="1" dirty="0">
                          <a:solidFill>
                            <a:srgbClr val="2D5A27"/>
                          </a:solidFill>
                          <a:latin typeface="Calibri" pitchFamily="34" charset="0"/>
                          <a:ea typeface="Calibri" pitchFamily="34" charset="-122"/>
                          <a:cs typeface="Calibri" pitchFamily="34" charset="-120"/>
                        </a:rPr>
                        <a:t>What it tells you</a:t>
                      </a:r>
                      <a:endParaRPr lang="en-US" sz="26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7DB560"/>
                    </a:solidFill>
                  </a:tcPr>
                </a:tc>
                <a:extLst>
                  <a:ext uri="{0D108BD9-81ED-4DB2-BD59-A6C34878D82A}">
                    <a16:rowId xmlns:a16="http://schemas.microsoft.com/office/drawing/2014/main" val="10000"/>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Volunteers at start of year + end of year + onboarded</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(End of year ÷ start of year) × 100</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How much your program grew</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extLst>
                  <a:ext uri="{0D108BD9-81ED-4DB2-BD59-A6C34878D82A}">
                    <a16:rowId xmlns:a16="http://schemas.microsoft.com/office/drawing/2014/main" val="10001"/>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Volunteer hours + hourly value of volunteer time</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Hours × hourly rate</a:t>
                      </a:r>
                      <a:endParaRPr lang="en-US" sz="2400" dirty="0">
                        <a:latin typeface="Calibri" charset="0"/>
                        <a:ea typeface="Calibri" charset="0"/>
                        <a:cs typeface="Calibri" charset="0"/>
                      </a:endParaRPr>
                    </a:p>
                    <a:p>
                      <a:pPr marL="0" indent="0" algn="l">
                        <a:buNone/>
                      </a:pPr>
                      <a:r>
                        <a:rPr lang="en-US" sz="2400" dirty="0">
                          <a:solidFill>
                            <a:srgbClr val="E6F1D9"/>
                          </a:solidFill>
                          <a:latin typeface="Calibri" pitchFamily="34" charset="0"/>
                          <a:ea typeface="Calibri" pitchFamily="34" charset="-122"/>
                          <a:cs typeface="Calibri" pitchFamily="34" charset="-120"/>
                        </a:rPr>
                        <a:t>(e.g. $34.79 national avg)</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Your program's service value</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1E3D1A"/>
                    </a:solidFill>
                  </a:tcPr>
                </a:tc>
                <a:extLst>
                  <a:ext uri="{0D108BD9-81ED-4DB2-BD59-A6C34878D82A}">
                    <a16:rowId xmlns:a16="http://schemas.microsoft.com/office/drawing/2014/main" val="10002"/>
                  </a:ext>
                </a:extLst>
              </a:tr>
              <a:tr h="1316736">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Total service value + total budget</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Service value ÷ total budget</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tc>
                  <a:txBody>
                    <a:bodyPr/>
                    <a:lstStyle/>
                    <a:p>
                      <a:pPr marL="0" indent="0" algn="l">
                        <a:buNone/>
                      </a:pPr>
                      <a:r>
                        <a:rPr lang="en-US" sz="2400" dirty="0">
                          <a:solidFill>
                            <a:srgbClr val="E6F1D9"/>
                          </a:solidFill>
                          <a:latin typeface="Calibri" pitchFamily="34" charset="0"/>
                          <a:ea typeface="Calibri" pitchFamily="34" charset="-122"/>
                          <a:cs typeface="Calibri" pitchFamily="34" charset="-120"/>
                        </a:rPr>
                        <a:t>Your return on investment</a:t>
                      </a:r>
                      <a:endParaRPr lang="en-US" sz="2400" dirty="0">
                        <a:latin typeface="Calibri" charset="0"/>
                        <a:ea typeface="Calibri" charset="0"/>
                        <a:cs typeface="Calibri" charset="0"/>
                      </a:endParaRPr>
                    </a:p>
                  </a:txBody>
                  <a:tcPr marL="203200" marR="203200" marT="152400" marB="152400" anchor="ctr">
                    <a:lnL w="12700" cap="flat" cmpd="sng" algn="ctr">
                      <a:solidFill>
                        <a:srgbClr val="7DB560"/>
                      </a:solidFill>
                      <a:prstDash val="solid"/>
                      <a:round/>
                      <a:headEnd type="none" w="med" len="med"/>
                      <a:tailEnd type="none" w="med" len="med"/>
                    </a:lnL>
                    <a:lnR w="12700" cap="flat" cmpd="sng" algn="ctr">
                      <a:solidFill>
                        <a:srgbClr val="7DB560"/>
                      </a:solidFill>
                      <a:prstDash val="solid"/>
                      <a:round/>
                      <a:headEnd type="none" w="med" len="med"/>
                      <a:tailEnd type="none" w="med" len="med"/>
                    </a:lnR>
                    <a:lnT w="12700" cap="flat" cmpd="sng" algn="ctr">
                      <a:solidFill>
                        <a:srgbClr val="7DB560"/>
                      </a:solidFill>
                      <a:prstDash val="solid"/>
                      <a:round/>
                      <a:headEnd type="none" w="med" len="med"/>
                      <a:tailEnd type="none" w="med" len="med"/>
                    </a:lnT>
                    <a:lnB w="12700" cap="flat" cmpd="sng" algn="ctr">
                      <a:solidFill>
                        <a:srgbClr val="7DB560"/>
                      </a:solidFill>
                      <a:prstDash val="solid"/>
                      <a:round/>
                      <a:headEnd type="none" w="med" len="med"/>
                      <a:tailEnd type="none" w="med" len="med"/>
                    </a:lnB>
                    <a:solidFill>
                      <a:srgbClr val="3A6B33"/>
                    </a:solidFill>
                  </a:tcPr>
                </a:tc>
                <a:extLst>
                  <a:ext uri="{0D108BD9-81ED-4DB2-BD59-A6C34878D82A}">
                    <a16:rowId xmlns:a16="http://schemas.microsoft.com/office/drawing/2014/main" val="10003"/>
                  </a:ext>
                </a:extLst>
              </a:tr>
            </a:tbl>
          </a:graphicData>
        </a:graphic>
      </p:graphicFrame>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03.5"/>
</p:tagLst>
</file>

<file path=ppt/tags/tag2.xml><?xml version="1.0" encoding="utf-8"?>
<p:tagLst xmlns:a="http://schemas.openxmlformats.org/drawingml/2006/main" xmlns:r="http://schemas.openxmlformats.org/officeDocument/2006/relationships" xmlns:p="http://schemas.openxmlformats.org/presentationml/2006/main">
  <p:tag name="TIMING"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3593</TotalTime>
  <Words>4927</Words>
  <Application>Microsoft Office PowerPoint</Application>
  <PresentationFormat>Custom</PresentationFormat>
  <Paragraphs>411</Paragraphs>
  <Slides>20</Slides>
  <Notes>20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Be Vietnam</vt:lpstr>
      <vt:lpstr>Arial</vt:lpstr>
      <vt:lpstr>Cambria</vt:lpstr>
      <vt:lpstr>Calibri</vt:lpstr>
      <vt:lpstr>Roca Two</vt:lpstr>
      <vt:lpstr>Aptos</vt:lpstr>
      <vt:lpstr>Be Vietnam Ultra-Bold</vt:lpstr>
      <vt:lpstr>Roca Two Bold</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Minimalist Data Insights Presentation</dc:title>
  <dc:creator>Moe Shuley</dc:creator>
  <cp:lastModifiedBy>Moe Shuley</cp:lastModifiedBy>
  <cp:revision>3</cp:revision>
  <dcterms:created xsi:type="dcterms:W3CDTF">2006-08-16T00:00:00Z</dcterms:created>
  <dcterms:modified xsi:type="dcterms:W3CDTF">2026-07-24T21:12:31Z</dcterms:modified>
  <dc:identifier>DAHL65wOCoo</dc:identifier>
</cp:coreProperties>
</file>